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Default Extension="jpeg" ContentType="image/jpeg"/>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Override PartName="/docProps/app.xml" ContentType="application/vnd.openxmlformats-officedocument.extended-properties+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Layouts/slideLayout12.xml" ContentType="application/vnd.openxmlformats-officedocument.presentationml.slideLayout+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Layouts/slideLayout13.xml" ContentType="application/vnd.openxmlformats-officedocument.presentationml.slideLayout+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r:id="rId1"/>
  </p:sldMasterIdLst>
  <p:sldIdLst>
    <p:sldId id="256" r:id="rId2"/>
    <p:sldId id="257" r:id="rId3"/>
    <p:sldId id="278" r:id="rId4"/>
    <p:sldId id="344" r:id="rId5"/>
    <p:sldId id="345" r:id="rId6"/>
    <p:sldId id="346" r:id="rId7"/>
    <p:sldId id="340" r:id="rId8"/>
    <p:sldId id="341" r:id="rId9"/>
    <p:sldId id="342" r:id="rId10"/>
    <p:sldId id="347" r:id="rId11"/>
    <p:sldId id="343" r:id="rId12"/>
    <p:sldId id="348" r:id="rId13"/>
    <p:sldId id="349" r:id="rId14"/>
    <p:sldId id="283" r:id="rId15"/>
    <p:sldId id="284" r:id="rId16"/>
    <p:sldId id="285" r:id="rId17"/>
    <p:sldId id="286" r:id="rId18"/>
    <p:sldId id="287" r:id="rId19"/>
    <p:sldId id="288" r:id="rId20"/>
    <p:sldId id="289" r:id="rId21"/>
    <p:sldId id="290" r:id="rId22"/>
    <p:sldId id="292" r:id="rId23"/>
    <p:sldId id="293" r:id="rId24"/>
    <p:sldId id="294" r:id="rId25"/>
    <p:sldId id="296" r:id="rId26"/>
    <p:sldId id="299" r:id="rId27"/>
    <p:sldId id="353" r:id="rId28"/>
    <p:sldId id="350" r:id="rId29"/>
    <p:sldId id="351" r:id="rId30"/>
    <p:sldId id="352" r:id="rId31"/>
    <p:sldId id="338" r:id="rId32"/>
    <p:sldId id="312" r:id="rId33"/>
    <p:sldId id="321" r:id="rId34"/>
    <p:sldId id="339" r:id="rId35"/>
    <p:sldId id="27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clrMode="bw"/>
  <p:showPr showNarration="1">
    <p:present/>
    <p:sldAll/>
    <p:penClr>
      <a:prstClr val="red"/>
    </p:penClr>
    <p:extLst>
      <p:ext uri="{EC167BDD-8182-4AB7-AECC-EB403E3ABB37}">
        <p14:laserClr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a:srgbClr val="FF0000"/>
        </p14:laserClr>
      </p:ext>
      <p:ext uri="{2FDB2607-1784-4EEB-B798-7EB5836EED8A}">
        <p14:showMediaCtrls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1"/>
      </p:ext>
    </p:extLst>
  </p:showPr>
  <p:clrMru>
    <a:srgbClr val="0099CC"/>
    <a:srgbClr val="3B4ADD"/>
    <a:srgbClr val="003399"/>
    <a:srgbClr val="00CC99"/>
    <a:srgbClr val="33CC33"/>
    <a:srgbClr val="6600FF"/>
    <a:srgbClr val="6600CC"/>
    <a:srgbClr val="3333CC"/>
    <a:srgbClr val="0033CC"/>
    <a:srgbClr val="00FF99"/>
  </p:clrMru>
  <p:extLst>
    <p:ext uri="{E76CE94A-603C-4142-B9EB-6D1370010A27}">
      <p14:discardImageEditData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0"/>
    </p:ext>
    <p:ext uri="{D31A062A-798A-4329-ABDD-BBA856620510}">
      <p14:defaultImageDpi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5099" autoAdjust="0"/>
    <p:restoredTop sz="94660"/>
  </p:normalViewPr>
  <p:slideViewPr>
    <p:cSldViewPr snapToGrid="0">
      <p:cViewPr>
        <p:scale>
          <a:sx n="66" d="100"/>
          <a:sy n="66" d="100"/>
        </p:scale>
        <p:origin x="-1592" y="-6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58975"/>
            <a:ext cx="7772400" cy="8604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2819400"/>
            <a:ext cx="6400800" cy="609600"/>
          </a:xfrm>
        </p:spPr>
        <p:txBody>
          <a:bodyPr>
            <a:normAutofit/>
          </a:bodyPr>
          <a:lstStyle>
            <a:lvl1pPr marL="0" indent="0" algn="ctr">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Picture Placeholder 7"/>
          <p:cNvSpPr>
            <a:spLocks noGrp="1"/>
          </p:cNvSpPr>
          <p:nvPr>
            <p:ph type="pic" sz="quarter" idx="10"/>
          </p:nvPr>
        </p:nvSpPr>
        <p:spPr>
          <a:xfrm>
            <a:off x="2971800" y="304800"/>
            <a:ext cx="3124200" cy="1447800"/>
          </a:xfrm>
        </p:spPr>
        <p:txBody>
          <a:bodyPr/>
          <a:lstStyle/>
          <a:p>
            <a:endParaRPr lang="en-US"/>
          </a:p>
        </p:txBody>
      </p:sp>
      <p:sp>
        <p:nvSpPr>
          <p:cNvPr id="10" name="Picture Placeholder 9"/>
          <p:cNvSpPr>
            <a:spLocks noGrp="1"/>
          </p:cNvSpPr>
          <p:nvPr>
            <p:ph type="pic" sz="quarter" idx="11"/>
          </p:nvPr>
        </p:nvSpPr>
        <p:spPr>
          <a:xfrm>
            <a:off x="2971800" y="3581400"/>
            <a:ext cx="3200400" cy="2133600"/>
          </a:xfr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58975"/>
            <a:ext cx="7772400" cy="8604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2819400"/>
            <a:ext cx="6400800" cy="609600"/>
          </a:xfrm>
        </p:spPr>
        <p:txBody>
          <a:bodyPr>
            <a:normAutofit/>
          </a:bodyPr>
          <a:lstStyle>
            <a:lvl1pPr marL="0" indent="0" algn="ctr">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Picture Placeholder 7"/>
          <p:cNvSpPr>
            <a:spLocks noGrp="1"/>
          </p:cNvSpPr>
          <p:nvPr>
            <p:ph type="pic" sz="quarter" idx="10"/>
          </p:nvPr>
        </p:nvSpPr>
        <p:spPr>
          <a:xfrm>
            <a:off x="2971800" y="304800"/>
            <a:ext cx="3124200" cy="1447800"/>
          </a:xfrm>
        </p:spPr>
        <p:txBody>
          <a:bodyPr/>
          <a:lstStyle/>
          <a:p>
            <a:endParaRPr lang="en-US"/>
          </a:p>
        </p:txBody>
      </p:sp>
      <p:sp>
        <p:nvSpPr>
          <p:cNvPr id="10" name="Picture Placeholder 9"/>
          <p:cNvSpPr>
            <a:spLocks noGrp="1"/>
          </p:cNvSpPr>
          <p:nvPr>
            <p:ph type="pic" sz="quarter" idx="11"/>
          </p:nvPr>
        </p:nvSpPr>
        <p:spPr>
          <a:xfrm>
            <a:off x="2971800" y="3581400"/>
            <a:ext cx="3200400" cy="2133600"/>
          </a:xfrm>
        </p:spPr>
        <p:txBody>
          <a:bodyPr/>
          <a:lstStyle/>
          <a:p>
            <a:endParaRPr lang="en-US"/>
          </a:p>
        </p:txBody>
      </p:sp>
      <p:sp>
        <p:nvSpPr>
          <p:cNvPr id="13" name="Text Placeholder 12"/>
          <p:cNvSpPr>
            <a:spLocks noGrp="1"/>
          </p:cNvSpPr>
          <p:nvPr>
            <p:ph type="body" sz="quarter" idx="12"/>
          </p:nvPr>
        </p:nvSpPr>
        <p:spPr>
          <a:xfrm>
            <a:off x="1981200" y="5791200"/>
            <a:ext cx="5257800" cy="457200"/>
          </a:xfrm>
        </p:spPr>
        <p:txBody>
          <a:bodyPr>
            <a:normAutofit/>
          </a:bodyPr>
          <a:lstStyle>
            <a:lvl1pPr algn="ctr">
              <a:buNone/>
              <a:defRPr sz="2000"/>
            </a:lvl1pPr>
            <a:lvl2pPr>
              <a:buNone/>
              <a:defRPr/>
            </a:lvl2pPr>
            <a:lvl3pPr>
              <a:buNone/>
              <a:defRPr/>
            </a:lvl3pPr>
            <a:lvl4pPr>
              <a:buNone/>
              <a:defRPr/>
            </a:lvl4pPr>
            <a:lvl5pPr>
              <a:buNone/>
              <a:defRPr/>
            </a:lvl5pPr>
          </a:lstStyle>
          <a:p>
            <a:pPr lvl="0"/>
            <a:r>
              <a:rPr lang="en-US" dirty="0" smtClean="0"/>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vl1pPr>
          </a:lstStyle>
          <a:p>
            <a:r>
              <a:rPr lang="en-US" dirty="0" smtClean="0"/>
              <a:t>Click to edit Master title style</a:t>
            </a:r>
            <a:endParaRPr lang="en-US" dirty="0"/>
          </a:p>
        </p:txBody>
      </p:sp>
      <p:sp>
        <p:nvSpPr>
          <p:cNvPr id="3" name="Content Placeholder 2"/>
          <p:cNvSpPr>
            <a:spLocks noGrp="1"/>
          </p:cNvSpPr>
          <p:nvPr>
            <p:ph idx="1"/>
          </p:nvPr>
        </p:nvSpPr>
        <p:spPr>
          <a:xfrm>
            <a:off x="457200" y="1752600"/>
            <a:ext cx="5867400" cy="4648200"/>
          </a:xfrm>
        </p:spPr>
        <p:txBody>
          <a:bodyPr>
            <a:normAutofit/>
          </a:bodyPr>
          <a:lstStyle>
            <a:lvl1pPr>
              <a:spcAft>
                <a:spcPts val="1200"/>
              </a:spcAft>
              <a:buFont typeface="Wingdings" pitchFamily="2" charset="2"/>
              <a:buChar char="§"/>
              <a:defRPr sz="2400"/>
            </a:lvl1pPr>
            <a:lvl2pPr>
              <a:spcAft>
                <a:spcPts val="1200"/>
              </a:spcAft>
              <a:buFont typeface="Wingdings" pitchFamily="2" charset="2"/>
              <a:buChar char="§"/>
              <a:defRPr sz="2400"/>
            </a:lvl2pPr>
            <a:lvl3pPr>
              <a:spcAft>
                <a:spcPts val="1200"/>
              </a:spcAft>
              <a:defRPr sz="1800"/>
            </a:lvl3pPr>
            <a:lvl4pPr>
              <a:spcAft>
                <a:spcPts val="1200"/>
              </a:spcAft>
              <a:defRPr sz="1800"/>
            </a:lvl4pPr>
            <a:lvl5pPr>
              <a:spcAft>
                <a:spcPts val="1200"/>
              </a:spcAft>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Picture Placeholder 10"/>
          <p:cNvSpPr>
            <a:spLocks noGrp="1"/>
          </p:cNvSpPr>
          <p:nvPr>
            <p:ph type="pic" sz="quarter" idx="10"/>
          </p:nvPr>
        </p:nvSpPr>
        <p:spPr>
          <a:xfrm>
            <a:off x="6477000" y="1752600"/>
            <a:ext cx="2209800" cy="1905000"/>
          </a:xfrm>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2971800"/>
            <a:ext cx="5867400" cy="3276600"/>
          </a:xfrm>
        </p:spPr>
        <p:txBody>
          <a:bodyPr>
            <a:normAutofit/>
          </a:bodyPr>
          <a:lstStyle>
            <a:lvl1pPr>
              <a:buFont typeface="Wingdings" pitchFamily="2" charset="2"/>
              <a:buChar char="Ø"/>
              <a:defRPr sz="2000"/>
            </a:lvl1pPr>
            <a:lvl2pPr>
              <a:buFont typeface="Wingdings" pitchFamily="2" charset="2"/>
              <a:buChar char="§"/>
              <a:defRPr sz="1800"/>
            </a:lvl2pPr>
            <a:lvl3pPr>
              <a:defRPr sz="18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Picture Placeholder 10"/>
          <p:cNvSpPr>
            <a:spLocks noGrp="1"/>
          </p:cNvSpPr>
          <p:nvPr>
            <p:ph type="pic" sz="quarter" idx="10"/>
          </p:nvPr>
        </p:nvSpPr>
        <p:spPr>
          <a:xfrm>
            <a:off x="6477000" y="1600200"/>
            <a:ext cx="2209800" cy="1905000"/>
          </a:xfrm>
        </p:spPr>
        <p:txBody>
          <a:bodyPr/>
          <a:lstStyle/>
          <a:p>
            <a:endParaRPr lang="en-US"/>
          </a:p>
        </p:txBody>
      </p:sp>
      <p:sp>
        <p:nvSpPr>
          <p:cNvPr id="13" name="Picture Placeholder 12"/>
          <p:cNvSpPr>
            <a:spLocks noGrp="1"/>
          </p:cNvSpPr>
          <p:nvPr>
            <p:ph type="pic" sz="quarter" idx="11"/>
          </p:nvPr>
        </p:nvSpPr>
        <p:spPr>
          <a:xfrm>
            <a:off x="6477000" y="3657600"/>
            <a:ext cx="2209800" cy="2438400"/>
          </a:xfrm>
        </p:spPr>
        <p:txBody>
          <a:bodyPr/>
          <a:lstStyle/>
          <a:p>
            <a:endParaRPr lang="en-US"/>
          </a:p>
        </p:txBody>
      </p:sp>
      <p:sp>
        <p:nvSpPr>
          <p:cNvPr id="7" name="Text Placeholder 6"/>
          <p:cNvSpPr>
            <a:spLocks noGrp="1"/>
          </p:cNvSpPr>
          <p:nvPr>
            <p:ph type="body" sz="quarter" idx="12"/>
          </p:nvPr>
        </p:nvSpPr>
        <p:spPr>
          <a:xfrm>
            <a:off x="457200" y="1676400"/>
            <a:ext cx="5867400" cy="1066800"/>
          </a:xfrm>
        </p:spPr>
        <p:txBody>
          <a:bodyPr>
            <a:noAutofit/>
          </a:bodyPr>
          <a:lstStyle>
            <a:lvl1pPr algn="l">
              <a:buNone/>
              <a:defRPr sz="2000"/>
            </a:lvl1pPr>
            <a:lvl2pPr>
              <a:buNone/>
              <a:defRPr sz="2000"/>
            </a:lvl2pPr>
            <a:lvl3pPr>
              <a:buNone/>
              <a:defRPr sz="2000"/>
            </a:lvl3pPr>
            <a:lvl4pPr>
              <a:buNone/>
              <a:defRPr sz="2000"/>
            </a:lvl4pPr>
            <a:lvl5pPr>
              <a:buNone/>
              <a:defRPr sz="2000"/>
            </a:lvl5pPr>
          </a:lstStyle>
          <a:p>
            <a:pPr lvl="0"/>
            <a:r>
              <a:rPr lang="en-US" dirty="0" smtClean="0"/>
              <a:t>Click to edit Master text styles</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6553200"/>
            <a:ext cx="9144000" cy="304800"/>
          </a:xfrm>
          <a:prstGeom prst="rect">
            <a:avLst/>
          </a:prstGeom>
          <a:solidFill>
            <a:srgbClr val="1858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553200"/>
            <a:ext cx="6172200" cy="152400"/>
          </a:xfrm>
          <a:prstGeom prst="rect">
            <a:avLst/>
          </a:prstGeom>
          <a:solidFill>
            <a:srgbClr val="5D9E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userDrawn="1"/>
        </p:nvSpPr>
        <p:spPr>
          <a:xfrm>
            <a:off x="6300439" y="6550223"/>
            <a:ext cx="2767361" cy="307777"/>
          </a:xfrm>
          <a:prstGeom prst="rect">
            <a:avLst/>
          </a:prstGeom>
          <a:noFill/>
        </p:spPr>
        <p:txBody>
          <a:bodyPr wrap="none" rtlCol="0">
            <a:spAutoFit/>
          </a:bodyPr>
          <a:lstStyle/>
          <a:p>
            <a:r>
              <a:rPr lang="en-US" sz="1400" dirty="0" smtClean="0">
                <a:solidFill>
                  <a:schemeClr val="bg1"/>
                </a:solidFill>
                <a:latin typeface="Verdana" pitchFamily="34" charset="0"/>
                <a:ea typeface="Verdana" pitchFamily="34" charset="0"/>
                <a:cs typeface="Verdana" pitchFamily="34" charset="0"/>
              </a:rPr>
              <a:t>www.TheGabrielMethod.com</a:t>
            </a:r>
            <a:endParaRPr lang="en-US" sz="1400" dirty="0">
              <a:solidFill>
                <a:schemeClr val="bg1"/>
              </a:solidFill>
              <a:latin typeface="Verdana" pitchFamily="34" charset="0"/>
              <a:ea typeface="Verdana" pitchFamily="34" charset="0"/>
              <a:cs typeface="Verdana" pitchFamily="34" charset="0"/>
            </a:endParaRP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 r:id="rId12"/>
    <p:sldLayoutId r:id="rId13"/>
  </p:sldLayoutIdLst>
  <p:txStyles>
    <p:titleStyle>
      <a:lvl1pPr algn="ctr" defTabSz="914400" rtl="0" eaLnBrk="1" latinLnBrk="0" hangingPunct="1">
        <a:spcBef>
          <a:spcPct val="0"/>
        </a:spcBef>
        <a:buNone/>
        <a:defRPr sz="4400" kern="1200">
          <a:solidFill>
            <a:schemeClr val="tx2">
              <a:lumMod val="75000"/>
            </a:schemeClr>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p:cNvPicPr>
            <a:picLocks noGrp="1" noChangeAspect="1" noChangeArrowheads="1"/>
          </p:cNvPicPr>
          <p:nvPr/>
        </p:nvPicPr>
        <p:blipFill>
          <a:blip r:embed="rId2" cstate="print"/>
          <a:srcRect t="1718" b="1718"/>
          <a:stretch>
            <a:fillRect/>
          </a:stretch>
        </p:blipFill>
        <p:spPr bwMode="auto">
          <a:xfrm>
            <a:off x="381000" y="1143000"/>
            <a:ext cx="8385717" cy="3657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685800"/>
            <a:ext cx="8382000" cy="1752601"/>
          </a:xfrm>
        </p:spPr>
        <p:txBody>
          <a:bodyPr>
            <a:normAutofit/>
          </a:bodyPr>
          <a:lstStyle/>
          <a:p>
            <a:r>
              <a:rPr lang="en-US" sz="4000" b="1" dirty="0" smtClean="0"/>
              <a:t>Core Lessons with Jon</a:t>
            </a:r>
            <a:r>
              <a:rPr lang="en-US" b="1" dirty="0" smtClean="0"/>
              <a:t/>
            </a:r>
            <a:br>
              <a:rPr lang="en-US" b="1" dirty="0" smtClean="0"/>
            </a:br>
            <a:r>
              <a:rPr lang="en-US" sz="2400" dirty="0" smtClean="0"/>
              <a:t>Week 5: Understanding the Mind-Body Connection</a:t>
            </a:r>
            <a:endParaRPr lang="en-US" sz="2300" dirty="0">
              <a:solidFill>
                <a:schemeClr val="tx1"/>
              </a:solidFill>
            </a:endParaRPr>
          </a:p>
        </p:txBody>
      </p:sp>
      <p:pic>
        <p:nvPicPr>
          <p:cNvPr id="6" name="Picture Placeholder 5" descr="jon_smiling.jpg"/>
          <p:cNvPicPr>
            <a:picLocks noGrp="1" noChangeAspect="1"/>
          </p:cNvPicPr>
          <p:nvPr>
            <p:ph type="pic" sz="quarter" idx="11"/>
          </p:nvPr>
        </p:nvPicPr>
        <p:blipFill>
          <a:blip r:embed="rId2" cstate="print"/>
          <a:srcRect t="1422" b="1422"/>
          <a:stretch>
            <a:fillRect/>
          </a:stretch>
        </p:blipFill>
        <p:spPr>
          <a:xfrm>
            <a:off x="2743200" y="2438400"/>
            <a:ext cx="3886200" cy="2514600"/>
          </a:xfrm>
          <a:prstGeom prst="rect">
            <a:avLst/>
          </a:prstGeom>
          <a:ln w="6350">
            <a:solidFill>
              <a:schemeClr val="bg1"/>
            </a:solidFill>
          </a:ln>
          <a:effectLst>
            <a:outerShdw blurRad="101600" sx="99000" sy="99000" algn="ctr" rotWithShape="0">
              <a:prstClr val="black">
                <a:alpha val="67000"/>
              </a:prst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Visualization &amp; Weight Loss </a:t>
            </a:r>
            <a:endParaRPr lang="en-US" dirty="0"/>
          </a:p>
        </p:txBody>
      </p:sp>
      <p:sp>
        <p:nvSpPr>
          <p:cNvPr id="3" name="Content Placeholder 2"/>
          <p:cNvSpPr>
            <a:spLocks noGrp="1"/>
          </p:cNvSpPr>
          <p:nvPr>
            <p:ph idx="1"/>
          </p:nvPr>
        </p:nvSpPr>
        <p:spPr/>
        <p:txBody>
          <a:bodyPr>
            <a:normAutofit/>
          </a:bodyPr>
          <a:lstStyle/>
          <a:p>
            <a:r>
              <a:rPr lang="en-US" dirty="0"/>
              <a:t>C</a:t>
            </a:r>
            <a:r>
              <a:rPr lang="en-US" dirty="0" smtClean="0"/>
              <a:t>ommunicate to your body that </a:t>
            </a:r>
            <a:br>
              <a:rPr lang="en-US" dirty="0" smtClean="0"/>
            </a:br>
            <a:r>
              <a:rPr lang="en-US" dirty="0" smtClean="0"/>
              <a:t>you want to be thin </a:t>
            </a:r>
          </a:p>
          <a:p>
            <a:r>
              <a:rPr lang="en-US" dirty="0" smtClean="0"/>
              <a:t>Reduce stress</a:t>
            </a:r>
          </a:p>
          <a:p>
            <a:r>
              <a:rPr lang="en-US" dirty="0" smtClean="0"/>
              <a:t>Work through emotional issues</a:t>
            </a:r>
          </a:p>
          <a:p>
            <a:r>
              <a:rPr lang="en-US" dirty="0" smtClean="0"/>
              <a:t>Heal digestion issues</a:t>
            </a:r>
          </a:p>
          <a:p>
            <a:r>
              <a:rPr lang="en-US" dirty="0" smtClean="0"/>
              <a:t>Activate the GTGE adaptation</a:t>
            </a:r>
          </a:p>
          <a:p>
            <a:pPr marL="0" indent="0">
              <a:buNone/>
            </a:pPr>
            <a:endParaRPr lang="en-US" dirty="0"/>
          </a:p>
        </p:txBody>
      </p:sp>
      <p:pic>
        <p:nvPicPr>
          <p:cNvPr id="3077" name="Picture 5"/>
          <p:cNvPicPr>
            <a:picLocks noGrp="1" noChangeAspect="1" noChangeArrowheads="1"/>
          </p:cNvPicPr>
          <p:nvPr>
            <p:ph type="pic" sz="quarter" idx="10"/>
          </p:nvPr>
        </p:nvPicPr>
        <p:blipFill>
          <a:blip r:embed="rId2" cstate="print"/>
          <a:srcRect l="10097" r="10097"/>
          <a:stretch>
            <a:fillRect/>
          </a:stretch>
        </p:blipFill>
        <p:spPr bwMode="auto">
          <a:xfrm>
            <a:off x="5863604" y="1812019"/>
            <a:ext cx="2989141" cy="1914672"/>
          </a:xfrm>
          <a:prstGeom prst="rect">
            <a:avLst/>
          </a:prstGeom>
          <a:ln w="6350">
            <a:solidFill>
              <a:schemeClr val="bg1"/>
            </a:solidFill>
          </a:ln>
          <a:effectLst>
            <a:outerShdw blurRad="101600" sx="99000" sy="99000" algn="ctr" rotWithShape="0">
              <a:prstClr val="black">
                <a:alpha val="67000"/>
              </a:prst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More Ways to Use </a:t>
            </a:r>
            <a:br>
              <a:rPr lang="en-US" dirty="0" smtClean="0"/>
            </a:br>
            <a:r>
              <a:rPr lang="en-US" dirty="0" smtClean="0"/>
              <a:t>Visualization for Weight Loss</a:t>
            </a:r>
            <a:endParaRPr lang="en-US" dirty="0"/>
          </a:p>
        </p:txBody>
      </p:sp>
      <p:sp>
        <p:nvSpPr>
          <p:cNvPr id="3" name="Content Placeholder 2"/>
          <p:cNvSpPr>
            <a:spLocks noGrp="1"/>
          </p:cNvSpPr>
          <p:nvPr>
            <p:ph idx="1"/>
          </p:nvPr>
        </p:nvSpPr>
        <p:spPr/>
        <p:txBody>
          <a:bodyPr/>
          <a:lstStyle/>
          <a:p>
            <a:r>
              <a:rPr lang="en-US" dirty="0" smtClean="0"/>
              <a:t>Eliminate junk food cravings</a:t>
            </a:r>
          </a:p>
          <a:p>
            <a:r>
              <a:rPr lang="en-US" dirty="0" smtClean="0"/>
              <a:t>Create positive habits</a:t>
            </a:r>
          </a:p>
          <a:p>
            <a:r>
              <a:rPr lang="en-US" dirty="0" smtClean="0"/>
              <a:t>Improve energy &amp; vitality</a:t>
            </a:r>
          </a:p>
          <a:p>
            <a:r>
              <a:rPr lang="en-US" dirty="0" smtClean="0"/>
              <a:t>Change dysfunctional beliefs</a:t>
            </a:r>
          </a:p>
          <a:p>
            <a:r>
              <a:rPr lang="en-US" dirty="0" smtClean="0"/>
              <a:t>Increase your intuition and internal guidance</a:t>
            </a:r>
          </a:p>
          <a:p>
            <a:r>
              <a:rPr lang="en-US" dirty="0" smtClean="0"/>
              <a:t>Manifest success &amp; live the life of your dreams</a:t>
            </a:r>
          </a:p>
          <a:p>
            <a:endParaRPr lang="en-US" dirty="0" smtClean="0"/>
          </a:p>
          <a:p>
            <a:endParaRPr lang="en-US" dirty="0"/>
          </a:p>
        </p:txBody>
      </p:sp>
      <p:pic>
        <p:nvPicPr>
          <p:cNvPr id="5" name="Picture 4"/>
          <p:cNvPicPr>
            <a:picLocks noChangeAspect="1"/>
          </p:cNvPicPr>
          <p:nvPr/>
        </p:nvPicPr>
        <p:blipFill>
          <a:blip r:embed="rId2" cstate="print"/>
          <a:stretch>
            <a:fillRect/>
          </a:stretch>
        </p:blipFill>
        <p:spPr>
          <a:xfrm>
            <a:off x="5582284" y="1841555"/>
            <a:ext cx="3442664" cy="2286144"/>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38625366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Eliminate Junk Food Cravings	</a:t>
            </a:r>
            <a:endParaRPr lang="en-US" dirty="0"/>
          </a:p>
        </p:txBody>
      </p:sp>
      <p:sp>
        <p:nvSpPr>
          <p:cNvPr id="3" name="Content Placeholder 2"/>
          <p:cNvSpPr>
            <a:spLocks noGrp="1"/>
          </p:cNvSpPr>
          <p:nvPr>
            <p:ph idx="1"/>
          </p:nvPr>
        </p:nvSpPr>
        <p:spPr>
          <a:xfrm>
            <a:off x="457200" y="1540565"/>
            <a:ext cx="5867400" cy="4860235"/>
          </a:xfrm>
        </p:spPr>
        <p:txBody>
          <a:bodyPr/>
          <a:lstStyle/>
          <a:p>
            <a:r>
              <a:rPr lang="en-US" dirty="0" smtClean="0"/>
              <a:t>Mind doesn’t know the difference between real &amp; imagined experience</a:t>
            </a:r>
          </a:p>
          <a:p>
            <a:r>
              <a:rPr lang="en-US" dirty="0" smtClean="0"/>
              <a:t>Visualize chocolate cake – see what happens</a:t>
            </a:r>
          </a:p>
          <a:p>
            <a:r>
              <a:rPr lang="en-US" dirty="0" smtClean="0"/>
              <a:t>Imagine a negative experience with chocolate cake – now see what happens</a:t>
            </a:r>
          </a:p>
          <a:p>
            <a:r>
              <a:rPr lang="en-US" dirty="0" smtClean="0"/>
              <a:t>Do this only after you’ve made progress turning off the FAT programs </a:t>
            </a:r>
            <a:endParaRPr lang="en-US" dirty="0"/>
          </a:p>
        </p:txBody>
      </p:sp>
      <p:pic>
        <p:nvPicPr>
          <p:cNvPr id="5" name="Picture 4"/>
          <p:cNvPicPr>
            <a:picLocks noChangeAspect="1"/>
          </p:cNvPicPr>
          <p:nvPr/>
        </p:nvPicPr>
        <p:blipFill>
          <a:blip r:embed="rId2" cstate="print"/>
          <a:stretch>
            <a:fillRect/>
          </a:stretch>
        </p:blipFill>
        <p:spPr>
          <a:xfrm>
            <a:off x="6162755" y="1838897"/>
            <a:ext cx="2769499" cy="2077125"/>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7214912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Positive Habits </a:t>
            </a:r>
            <a:endParaRPr lang="en-US" dirty="0"/>
          </a:p>
        </p:txBody>
      </p:sp>
      <p:sp>
        <p:nvSpPr>
          <p:cNvPr id="3" name="Content Placeholder 2"/>
          <p:cNvSpPr>
            <a:spLocks noGrp="1"/>
          </p:cNvSpPr>
          <p:nvPr>
            <p:ph idx="1"/>
          </p:nvPr>
        </p:nvSpPr>
        <p:spPr/>
        <p:txBody>
          <a:bodyPr/>
          <a:lstStyle/>
          <a:p>
            <a:r>
              <a:rPr lang="en-US" dirty="0" smtClean="0"/>
              <a:t>Our brains are habit forming machines</a:t>
            </a:r>
          </a:p>
          <a:p>
            <a:r>
              <a:rPr lang="en-US" dirty="0" smtClean="0"/>
              <a:t>We don’t know how to program them</a:t>
            </a:r>
          </a:p>
          <a:p>
            <a:r>
              <a:rPr lang="en-US" dirty="0" smtClean="0"/>
              <a:t>Once you learn how to program your brain to make positive habits you can create any habit you like</a:t>
            </a:r>
          </a:p>
          <a:p>
            <a:r>
              <a:rPr lang="en-US" dirty="0" smtClean="0"/>
              <a:t>Quick lesson is brain programming</a:t>
            </a:r>
            <a:endParaRPr lang="en-US" dirty="0"/>
          </a:p>
        </p:txBody>
      </p:sp>
      <p:pic>
        <p:nvPicPr>
          <p:cNvPr id="5" name="Picture 4"/>
          <p:cNvPicPr>
            <a:picLocks noChangeAspect="1"/>
          </p:cNvPicPr>
          <p:nvPr/>
        </p:nvPicPr>
        <p:blipFill>
          <a:blip r:embed="rId2" cstate="print"/>
          <a:stretch>
            <a:fillRect/>
          </a:stretch>
        </p:blipFill>
        <p:spPr>
          <a:xfrm>
            <a:off x="6433178" y="1845561"/>
            <a:ext cx="2295368" cy="2295368"/>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8517104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are All Computer Programmers</a:t>
            </a:r>
            <a:endParaRPr lang="en-US" dirty="0"/>
          </a:p>
        </p:txBody>
      </p:sp>
      <p:sp>
        <p:nvSpPr>
          <p:cNvPr id="3" name="Content Placeholder 2"/>
          <p:cNvSpPr>
            <a:spLocks noGrp="1"/>
          </p:cNvSpPr>
          <p:nvPr>
            <p:ph idx="1"/>
          </p:nvPr>
        </p:nvSpPr>
        <p:spPr>
          <a:xfrm>
            <a:off x="457200" y="1752600"/>
            <a:ext cx="4949687" cy="4648200"/>
          </a:xfrm>
        </p:spPr>
        <p:txBody>
          <a:bodyPr/>
          <a:lstStyle/>
          <a:p>
            <a:r>
              <a:rPr lang="en-US" dirty="0" smtClean="0"/>
              <a:t>Want to tap into the power of your mind? </a:t>
            </a:r>
          </a:p>
          <a:p>
            <a:r>
              <a:rPr lang="en-US" dirty="0" smtClean="0"/>
              <a:t>You have to first learn how program your body/mind </a:t>
            </a:r>
          </a:p>
          <a:p>
            <a:endParaRPr lang="en-US" dirty="0"/>
          </a:p>
        </p:txBody>
      </p:sp>
      <p:sp>
        <p:nvSpPr>
          <p:cNvPr id="68614" name="AutoShape 6" descr="data:image/jpeg;base64,/9j/4AAQSkZJRgABAQAAAQABAAD/2wCEAAkGBxQTEhUUExQUFhUXFxcaGRgXGBUaGhoaGBwYGBcgGBoYHCggGholHRcYITEhJSkrLi4uGB8zODMsNygtLiwBCgoKDg0OGhAQGiwkHyQsLCwsLCwsLCwsLCwsLCwsLCwsLCwsLCwsLCwsLCwsLCwsLCwsLCwsLCwsLCwsLCwsN//AABEIALcBEwMBIgACEQEDEQH/xAAbAAACAwEBAQAAAAAAAAAAAAAEBQACAwEGB//EAD0QAAEDAgMFBgQEBQUAAwEAAAEAAhEDIQQSMQUiQVFhEzJxgZGxI6HB0QZCUvAUYnLh8RUzgpKig5OyU//EABgBAAMBAQAAAAAAAAAAAAAAAAABAgME/8QAIREBAQEAAgMBAQADAQAAAAAAAAERAiESMUEDURNhgSL/2gAMAwEAAhEDEQA/APjbaxDCzgSCfJE1qcVGAumzLjgNPYLIt+EDl1d3p6afVbhh7doyhvdsY5DX3XZGFWxNOW2dM1H7vHx+SKo0gYh8GKNjFzJ+Qsh6lXKGnKJDqm9be4HrxRD3AVA0jNPZ6AGwBsPUeiuM7rkZQ6XEGaot+Y2HHmq7N77QSQ2Tz1jgrsf8MDKHWqf8b6+SNwNN0UrtAy1ctrzxn5KvpX0Ep02mlYHPmN7xlAv0lHCmztruLG5deN2oPD13ABo03v8A0AD7JqaZ7d+UZzld0tl18k56KsMHTZ8LOHQQ8mJniBEX4KmAG+wGS3NoOfTroiNm1HhzYjda+M0xEFx080bgqLooSWhsvggXm8k/JBXoBRYyKuYGY3Ym1+MeWq0q0g11LM22VhI5ib/JRjiA8DR1j5GUYQc9LLqGsief2TNhhWAtEMuawh3CLbszP+VrhqTQ/KQS7tdL6CfqiaNI2LnD/e7oiZtmI6aLsPh5aBHazP5pvHlqhP0E9o7LuX7U79uXd58QVrs3CntA5zSQCWkdcpVsGHZ2CR3wRItJyi/PQeiNbTcK+Wo+Je6SBxIcJ6JbisuElaqxtE7hL8/evliNJ0lWxOJtVLKe7FPXMCPW61xWCc2gRmaWuqDKBJd3bnlwS/atF47XMYJySBME2mfCUvJXiNxO0ATVzUslqYgRab8PAJiw5mWa2P4cXkTHAnkei8VUe+5uQYzHnFk52fi7QXOdFGxmcpnTw0sUSlePRhMMAyahwLo1kgi/SFzB4drmvBnMQMsTrPGPLVF7MxbalKHltg/K0ahxi/OFrgKTwKjmQIaCfAEG3oqiQtSlTi7Xf7Nte8DANuErN+HaKnxJaDS4TrFtOFkbjJAbBnNSAPQSCR6hWpZhUaWwT2X5piMuY6eaKUJ30mh9GZaIZJGuskhYY6i0NGW+++D0tCYUqbi+mOILQ2eht5KbQwpDbneFR4I9J9kH/AFakz4hZmI7NpvMgyNZ6BBQDVloOTOLX0m0poHkh5Nvhho1uG5W+ysGPJqFzmjepF0DWdI5Rqke5pKabctUGcwIy6xqQZ4eqtiGM395wtTIHPn6DRb1AQK4BBbImZk71o634rLHPItY5mM8oIP0UmqWMDnb5I7RpzDrqZHGSl7nGcjSS0OOX2BTLEFzXPcRBD6bsp/7DyWFHNlaYAHa3dxkjSOVylYcoOk0Zagc4gwIHMg6FbxmquGaJabnjuiytQDvjAAEZXTPIHUdVyoz4otmlgsI4tgemqk9cfhA6Dm1DfYKImlgXOa0iO632Ci0xHl/snc74bRm/MTltawvzvJW2Gc59VpO8ZHnA/sqvd8OmMo1cZte/Fa0Kk1cwkXJtwsVnPba+lazRkZvSd6R+m/11RlFp/iAJyG17W3eqEqNOWnIA3TGkmXG59vJOGXdlDMw7SdRJLWCRB4Koz5UOQBTEyDldcHvS8C/MRK3wdKcsNMinUJmYOokeAjRUc8Cm0D8zTPTen7oyk52VoJFqToiZgmL+ir6n4BpMTmi1orVM5LRBsDEmxA8EKzCQ2m+e+TblBhMKbCatYsEw1+piBYE9Sqg5LhjSWuqN3XMeQGzaSSNOUrmBpSaQAM70zMcYibaDgr0Kbt2LfBdrNwZmI6QicOXRQBiAKhETPEX8whPwpbTTOq2alLM3MMrLATI1hUoYIupveIhkTz3rWROJdlexzREMZr4T9UKvt3Z7d1oDN4VhvWtbunjwKIwZ3nAC7qp3rwAN6J0uZV8BS3KZmQa0ZABMkazqq4Z5NQMAlvaFwF549Y0QjPbPZuynEio5s0w6PEg3Ai/NaYtjWvG7BJs29pzTY8QOabbLo16jGNpEblUbpAgGGwTxPe0ReC2BVqYkuqgQM0xYGx0nwXNy599urjw2PMYx7DTiJcHSXgWDYMNHWbpPjYy1QwQwhkggzciYm6+hYv8OHsTEd4zYzJFr8BH1SvaGwCztQ4CYZETEeaU/WLv5V4JuCeGOYRGVuljYnMPOw9VHUn5QCA2KB5bwBHod1exr7MHxDOew3rdDw8CllbBC+Xe+EZki0G9uCuc9qeX5ZHmMDVgNJGWA8h36iIgc+a9RR3mhzZgi8cuvRJcXs41GkNgZQ5/DpN/ROPwriT/AA7mxrLePRy141lymCsTh3FrDl/JwHAEiStwG9pSNTuim3SesaXRtIkBuQgHsX5s0xEzaONlTJv08kNPZRJnk4E2VMiraNM7j7DMCRHDeJ+qwxFJxogn/wDobnWY4pi+kfg28J0O/wC2im1abocHRm7UzGlwIj5oH8JaQJY5sCzXmfQ/T5rJ+HGZ0UyP9uJB3biSb8UzfhOzgv0fTJEdRaUMx7iKhkCWtBtrBDR531QZVXotDqweCXXIiYBnjHC4S7FCcsDRo+qeYiic9aLWdIIMxmB+g+aBw7XNzwBem6ZnTjHVTVQPig34uUl4IYZNzM390JSMDUyKjTl4cdRz0TPEsjMXCCKbC2DIsbT5ofGPdFYEN/3GyRPev3Z/pSon8BnL2lXMSLPjLOvDTguUyO0p3LBlAzeRE+azDi0nmQQfOxWzRL6UCbNsbfNSodgqe4N0nW/O5UXMLWAbDn5SC6RyuVFes8pH2bYp78zqP0ib/VEYeG1jkMgZoPMQVQzFLdHSJk34rbD2qvzC8PkcjeVnGt9OVWjLTDXSctx+kk3ARlNxbWO/EZzIjXLyPOAFhUY6aUgd1kdRM39UZSI7Z8szd/dtaB15K4mo+i0U2lzt7I3KB1cSZ8vdGYbK0Esm9I5sw55Ru+coGqzuW/I3z1Mpq2Y3wD8EZQBGUSAJ9/NVE30Fw7bjxCZgQ+tLiLOiDEkuFj0glB4Fu+y07zbeYTWi4h1eGiC1wN+6C4C3O50Tgvt2kWmM8mKNomx4THBb4FrWmm5riXZXyCLCGmw85WlOm5w3QBGHGbW4sTpxW+FJ+Fma3LkfAGuhJJ/fNCPhU1phNKlFgqtzEuZlaTHRth8gg2NR2Polr4P6W/IAfRC77XwVEfDOWPinfjo3KJ8ir4OmxrmwTnFQ34ZQCPUyiMBmLaTZBHakhsXloB15b2ixwDctZtpgkR5EJF/Tr8A4lpNUOMb4mNdAB7L2NAzUhul7nwMyvEfhug6ljntDd1zWPYbw7SZ5mXX8l6R/4ooUcQ5j3AvBdMaTB0XFzlvK47eOTjKLfRHZnMN7NbWIj05pNtWg0ipB0y6zfnquV/xbSfSJa9sZtJMzHog9obVLjUdbRkwZjkspLreUHS2cS18n8o9x/dKNqU2tH6YpETbevH0K7jPxA/LVbTEy3XleJ+a8tXMmaj3OJpusNG9PUrfhxvusv15T1BjagLMrRvb0umQQeA6WCb/hHC0zQc1x3sryBfvB0D24ryeGrdiZbmggt3gct+ugKZfhnG1KT6r2iXPo1Ab2bDm6enzXRPXTn5zdekxNEhlMk6gj/wBHX1RApsD6Jc45SwSRMix5X1XHCaFAxcsN+d0XRoPz0coEllpMcHG/W6u1gVYgblITYZvLe/spjgC18EkdqYkyTaAST0ROJsylYS0uvzh3FabUaSKhLQD2gBgyBDY1RpPOVWrSqykc0NeIYIj9QmSeQmPRENoZpA5E+lyuYVjoqQQBkM2mw4dJ0Qql+Ia01KucF266CAbERBMcEuxzDlp3/Jw5TxXoa1Auq1csNOQz4ANmOqQ1aaVHEO6nOaHG1Jut9MpIHSUAym3K4lxBBBAjX/F/VPMSxzvyi1AaHgDMnkYSym09nUAAiGyTrrYDxPsg5Qtem3tnTmcL90XJhY1BHYkmBAuNRBuj3tc3EGC3NcydLtnh0QNx2RA0067xUnPjNuEzS7NqTrrqdVEwaJmWCcztDbvFdR4weVJWATS3zpc33b8F0u3nQZ1E8wfuubPB7RkAE5hAOmqs+7neJ9+Clf1vVd3YJMNbqdDxA5AFF7Pbmc6XZd1xm17aX5oTDUszmjSSB6o7D0Ic8Zc0Nf5RafJVE30IqZTTBJOcNYGjpxVnPaIDCbsAdPOZMdLBcxNWwbA7lO/gCfr8lnSCpMgqjwKaYJoIqlzoOWRfvGZjrcBCUMMZYJG/HlJIv6JhhaJAqgCYEE2tDhcehTgruHcN7MTOSGwSLyBHhE2RTiAGFriTlIIvaZEDyKwr4bJlvMtDvWfsrMagnWNTYNZ2w7WckCdZ7vS/eQVOgcpdwBA6yZIt5FMcVTdUqxaSB4WbJStDuEayKcAh3aGTBu3x5xCyc1nZ5gfi5zI/lj7o/AUXBtF0jL2joHUiDP8A1Q+GwRqOBsA5zhMjUDMbeiklTj+zxGHlxIqNIa0atkNDzPAAsJ8iqY7Y7O1PZsa5rnH4jsxsSbn10VnYMOYyvEvwzw4RN2EjOI4yC5etw9IOswiHCQR4SuX9b413/n/6nb5bi8GafaNLWDK7d7PNvDQHl1W2IxJY2oycxLWFpgiR/NB1BGkL2dbYzXmahtyAC3o4FmbGvyCMtOkzQxkEuj/k6P8Aip/yRc/Ox8sGMe5gAgAm4kwSOfHqiDhm5i9rWjMwtIccwEmSROvRcxGHy1Kkd3XwI+i2okEat9QttZeG3tvhKdN1N1MguMP1vIylBbNwWVz29plaKRjXem+XzkDyTrA0wASDch7RYgCG311sbe6X4bEntKrWtzbrgdLAACfJa8O2X6daf4JxNGmDo0ED1TBpAdRkuaMtyDBF3aHhwQuFYOxpkHUERxsYKIxzyW0geDPqR9FdYAhcgE2n0k3RGMYAx4D8++0yNDIupUw0MY/XMTbwKJ2gTlqS0Nl7LDhuiPlCCpdhGMi85pPplP3WFU0uRHwo/wDk5+C3aTTyvtvAx8239EJiaGXLcGWh3hKNPGWMLO0eRduUxr3i22nVKqtP5o6o1cx09nT0/PHPUaoP0ErNbALXEk0Tm6Hl4JWGDK+SQYEC9zI18k9LXNDZAANFwHUXPqklViVHFnUpjt99pi0gST3el0HWa3LSMnUz0Gbgmr2udXbB3t2Cf6QluJpkBgtq4f8ApL+ifA2Iqw5wY4lsmFxWx7CKj80TmMxpe6iW0+gDgN3LyE/1cVvhSJJdfdMeJ0VMHUyPa6JgzCvEknnJ9Ul0VTDQ9sSQMhPjALvnIRFOuQ5xbbNmHkUNhmS4A8SEbSLWl4ImxDfGbH0CqJqYgDMI/S32CLYKe9H6Wxr3rZvmqV3Q3KQCSGHNOgDYiFSiFX0pOhmCID2k6Aj0RtOuRnymA6Z6iZQtHD7zASN4A+APNGUXtaKjYkmA02tBM+v0RCHSx0kk2Y3L/Vug/UrehTpgtJNiyT/VcQljETTS0YJpkxE21jr+yUbizFR0SP8ACFpUjlzRugxPVEbQMPN5s3/8hA+o15A1MTblK0w2IyuEk5RmMciWx9vRGYLZ76rGhwLGtm51dJ5fVM8Nsek28Fx/mII9NFOw80J+GGBwqB0hjiwTy1mOolGbCc0OO8WhpeC1paRmEgxIMCRwgI9sQ4CBAHgvM4dxp4pzDZlTeB4XF/OQfVY/pN7b/lyy5R+08dDYDnF2aI3RaNd0Ap1RxNMYV2YicrfU66LyFfEtbUkkcNY4pdtitWca1TDEZSGnLYg3HDSVj4a7LyhZtmmPiXA66LHZlVpAEaMdPje/pCTbTw9eoQ+rbxIAHkr7PblJOe2U6TdbSdMuXLu16TZ9TLMid19vLVeZw1QioY4yD1B1lNcHVHaw50AMOngscHlp56lUWLHDSYcdCFvwmOT9btONhPL8pBNg6eQk2C9I+k0upA7oLRJ8ze6+c0tqVKWVzHQHTu9Bz5nVP3/iY5KeZoJynQkRc/dXZrI9rVBkaBqM0+Zstse0RU3s5zMOYaXF9OphKMJtFlUWMHkfpzR7AeyfylvnqkLAdRxI10097KjCN7N+kxrY8P31W1WkQGk6O0vytpwQ70lMWZZObSHesHL84WWLaOzp896fWys8LKs8kAcBMedygsB1XkwCSYsOgWGVsOnWN3xkfSUbiX5g0Ad1sePVA1QkauMcO1aXC0MkDlAPDxS/E/7bLQZdfzC3rLKuIYw9XfRHvTzML6kkyZJ66qLTE1Mzi7STKiXR/wDAtUNGXKZ3Rm/q4rWg+A7qI+YP0QjEQxSeDMCN9v8AUPdFYej2jqhmIDnR4cELge+2dMwRVOJqWmzo6XF/RVPSb7a41wLm2jcb7T9UTUNMSGXlrL8j+ZY4twADRezDP/GI+QWNNPeyk2GGAJL2TJggR56BHUKAeKrpjLcDnJKA2eN9kmLhFsLRnESdGnle/wAk/hX20YmrKbWBpnNnpz/S4pRTRDTCR2Cu2IaW8CQeGo09167/AE0Nd2haM+6Y1yyBp16rymysI+o8ENlrSCTwt7novZ7cxHZl0nlHoFNonsXiK7GtpONyXEObPATFvRAV8ZeBolmLx5fTpgC8uPjMfZDUKsvkny+6mRRs+rNZrM2XPDSbWki6piNnBzyx5uwvyuH8oPyMeyWYozVHVPaJIIINoIIP9JTJ5Gk7fa2qBnaIPlx8Ef8AiQ0KDKjeyDnQwhwEanmNEq2riGVSC05arR3XWkcuviiXY+jVpVGm0ZIaegvM9brLlxy66uHPY8ecRSeZyQeplSniwHOtIyOt8l2sym2YjilZqb1tPotePaefp6PYNOXZjB3HQD4alJ9rYzOWtGgv9v31RWErmSSCGhrrcScpiRwExZLW0y4lxWs6jm91pVG5T57x8pt7Fb4h8tpWjdPnePoVjiW7lMzM5rcrrWu0ZKRBk5TPS8+5KZfxek8hekw+0SxlRhl4DmQ48jdeVm09EVhnfBfe8ttzRo5R6unis7RBkCY0tzlXw7WEnOYGV0f1cF5PZ2PNN5nuk3HRelc6RZRTwNV0XK1UFjWxBBdJ5zorVFjVAytjWTPyhAahzGBrhvFzXZhax0HglrGtIfmMQ05errQEVWfIaIjKI8bk/UDyQFZGjGOMoZXAA5pANuvBB160sawjQkz4oltYtcHDUGRKBxL8xJPEk+t0tPGeNDQ9wZdvD06ririaudxceJlRHQyhawaMuQ/lE/1cVZiGaiGFSrDDZrJcDMQWx/2A+qLw4dmqZYO6+SY7vGOqVUimGAy72YE7joideExwVS/E2fV8RMif0t+QA+iIxFNrSAx0iAfM6oYVAWxF5F+gBELrECQz2XSJeCIsW69StHCHOB5n3QeHeRoiQUb0M7bAplRwBLqYmQ5uc9BxH0SukC4hrRJOgT7ZdB1MODhJcWtOUyWgg39UrTN6WMdT3QAGxaEv25tJ1V5a8RYacoEK5rZi5p1bb7e6B2025y6jLc8YAn5ypgrXDYrIym43u73IV8JUkiUvdUmnT8D7la4OqcyoGrKZfWa0cSBPKV6LA03ZnNgHKXN8wHLyJrmSRwKYYHaDm6HUz5xCRXS3G4NjhDmz14pNX2SCH5XHRvuvQYkyboOqTeONj1i6cVtecGxBxIPr9FtS2WDmyuDYbP5uEIqqDKCxEjS0hVIVtquCw+WoTmndf6AE/RK8RVGg0TShDZLhILXD5T7Lz9R6op7HYxpDGAiIziecOuqPJy05FspA/wCxP1WFXEOc0BxmJP8A2MlRjzYHholoka4qzD4JhUomnTqNMEyyT4iQlmOdueYHzV+3+G4TJJaP8+SILFa748yB9SvY7Aa19IZ3RDHQeoNgvBF8uA4N18U42BtTK57HnckQeRgT5JadnT0blg5Xc7kr4iOzZAvLpPPSPdJOh2tzEjSzj6An6IZjGkPzGIaS3qeAXXOQtZyDwLXsgqpRmLq5jPQD0AH0QFUpHGRKiqSokbGplGXL+kT48V2mqOploaT+YSFamUD4KpovDVi2Y4gg+BQmHEuA5kD1RmFyBzg/9LgNe9w0ThVAUZVphpABkQDNuIugWgxMGBEnx0RIYRE8RI8P2EAfUpBoYQ6czZOljyRWCwj6odkE5RJHRLaIkgDUkD1TTZTnNDtN60SQTE6QfoUEabNwXZhtRwOe5iRa8edvdEY3EEQ+gRvXeLggEdR0+aXjHkGZJjUHUeXuhX40hxcBp+UHNLTpY/S3KdFKjSoXBjq/AQ14Os8D8481bGbUZVbmA4DyICp/G0H4dxDzmMANvBF5nhZeSfUNN0flOn75ogendQ+BTqSCCXNtwIJVNmVN4pXsup8N2vfJ9QJRWEqwqBpRcXOyjUugeavSfBInQwgKNUtcCDBB1urscS6dSb/UoIwxDre6yxeHdTcQ/WNPFXY6W39EPjq7n3cZPPwSAPEVQP2UoxOIvPot8fUgpc9uY9FYXwdQvlswIefUZT8ilrKaY0AGk/0uHqCAs+zgSmUnYGrqusXazdLaqNKSgm0avdHEn9+6lYOpB1N0TLSTrFj91viNh1a8PYN295HDVLGYjiQ5zubunUqdMXUoljabtc4Ja3jYwS7kqUm2fvaNLuG88wABPIGfRZUnk9PC/wA+KoO9DRmIkgcABcnqeKWh6rYWNkFhOkR6XATSpXJAB0bMeeq8Jh65a4ESSL/O/mfuvXUsUHtzBVLqbBOMpBrWGZzNnwQRAIdJuBbrcLtaREiJEjqP2EO5pIJHASfBBB8Q0gwdUE43ui34oh4fxER5aIBxSN3GZQ92S7eCixrNyuLTEgkW6KI0YHzTF9FoxDNctWPUqFU3LdrkGx63pmUyFsqmMvAkH0kD3KKNYuiToAPIaJcx6IY9MGOCu9sc59Lp9TxRa51MMzS0AuiGtBIdAtLjb5pJgKo1Au1hnqS4kfKAm2GrTx/fVTScxOAe4TTcARwcCAfOSQlW0qtRgptqMIABAJ4EmTvDgeVx0T+pi8sAXcdB4ak8gs67HPBDnkzqNG+g+qi/pjTj+d5dvP4au99N7GskFzZOa419RY3WtPZ1QggkDlJ1W9HBdkSWzB1HCyOxeJGYWy7osrnKX0nlx5caHpMNOkGEzvE25kAfRWw7lXFVRlnqt8Ls5zmZ5AEWB1KduFOO+l6FYBwJ0kSBy8VuMYe1LwBcu5WDp+6Fw2BfU0EAcTYeXNddQcw8+oR5weF94ZU3iNVXaFdpJLYAta3hwQFOtaFlVegBsU2SsHBEvcsKqrQxY2SuYp0WW8wEFXMoDGtUJDRyEfMn6oeoYC2el+0anAapaI9lsWpFGmBxE+pJS38UbGADnsDWubOZoFjz04o+huMa39LWj0ClTGgklxknWU+iy+3z95PEwpQrESGaEQTHDovQ7Y2OHgPotIEbwcY3pPdBvERql2G2E9zC9xygaDU/I2WVuNZxtgJjSNLe6cbGxWXdJMHSeBSWo1zXRrH7siKT+IVSp5R6bEViYngIHgEI+uQCAbHVSq9C1HqkYq8zohnuW1OuWuDhw/xwQrikbjjJUVZUSUn8CefyVxgncx80WHKwcnhaGbgn9PVF4KlVpuzNaDYjUcRCuwo/DlrXfE04+Yt84QVKhg6o/IfUfdMcFseo8S4hg63PoETRGcQHgczqQOnVGVcUym3LJPOTJ/uVNoUo7EcyYqNM6gghZiv2bocIWFXaTncco5fdZ0aPbOyhzp5gSPMlPf6MaU9oF1R7uuUeDf7ymNHaB4pGNkV6dR+60tng4AmeQJ4rdxcyzmvadLg6+IssOXHa6eHKSY9EzEg6wrVKw4meXFJaLTlcYeCIgZTeZn2VKuLfEEH6qfFflDJ+B7Q3DWT+Y6eXMpjs7GBpdRPepwB1ae6ULSrsrUywm8R4eC8TWxVXC4kOfJ1Bd+tp189LJ+yuR7MbQNHEta4/Dq2A/S8aeRR+1a+WHAafMcQvI7Zmq2R0IPLiCFrS2q6tREneByuH8w/cowz8ltVuamEA99ku2HtM03mm7R0x9f31W+Kx7W52OnJrbgei0nKxHLh5drueFR1QIzYuCw2Ja4t7QZSAZebzpCJf+HKH83/2O+608o57LOiGriBzQVbFt5j1XpX/AIew36QfEk+5WR2HhxoxnoEvIPOHO4BzWOIOhix8zaOq3weyHOfmqFuUXhpknpOgW23ttBrMjY0joOCT7Ix1USQxzxFvFTeVrf8Ax8Ze3r8Big57hB3RJSn8QbZyVS5tgbR0i0+iy2HiKh7R9RuWQMo48Z6pNtSatVrRxN+nNQrrOnqH4mcO1x1IzR43SfZ2NOWqCbTYeUlabYxgAyiwAgeCQ0MRDT1JKchWu4iqXOMLXZLZJn8p0QuEfckoyiyTm5hXPbLl6MalRUhuRxLoIIAHOdfKEOSsirZ4s5yzJUKqQkpJUVSogDQ5XDljmHNd7UcwmQlrkRiK8gl15j7BANrj/AK7UrEiADcjWyVpYKp4L+YA8gD7grZmzyTd8DoJPzWbai5UxhFhrz+yVyGZMwtCkMz94i+8ZnwGivifxIC74bMgPLhCSAkm/wBSVdkHgB/xUW6eDhtAFwzHMZkWIaDwniUTT2mM0k5nRY3DR4Dn16pcyJ7jY5/sK7cs2aPMKcPTH/Wy3dZL3npuz0HKyza1oBdVc5zyeGbpYAWKwc0QcoDSePTyWZw75zF4sNbpYetNo1CyarTrEsAOp5eqyxL2Oou7XMJ0kXngRNwVr/DVMwOcGAdS75WXamDc8t7Qtc0TIJd/biAjFTnhbg6dcU8ti2BcaxeAJsr7IwlSnUL3AFpMuaSJkTGk3TaoHM7jmsb4kfTVZ0GVMoyvbF7gm/jZUXnXnjUq1Kkt1Y7QggDxKc4nGtdTLMhc8EggA8eZ0WmHpOaSGvYHOcXGHGT42Vm0nsDjnYMzsxMmTYC8hI5zV2NTZTktJZBg7xmRE6yOWiauxw1mwJ5j15pdh6cgl2V0mQZcZ0mfRYVs5JHaMk3yyfHSNEYg2ONFnE2vwIGvL6rM4v8AMSbjWDwtpwS3Esfcl4HmY9FWqxzr5xB8Y9EYBWMweHMPLJc4S472s8tAq06zGthjd3WGzx4HzlCVqLjcv+R+64SC0tBA0mBHVMN6+IcO6JMaeNteaT4enUBc7KBBm8e8wiTRid4wdRHms20hGrr8EZT8usD4mjUqFxIHWSOKHqYMCxJNxp1RxpgW3r+CpkA0lPseQWpg2tIkx56/JaCsF2sGm591iXsH7lObCvbfOr5W5CZ3swAHSDJ9kKy91qaZyh3AkjzEH6rSJVXFrQo5g8yBlbPj0WEpCOqKsrqWm1aByHotA4KKKidFTkrsPHioogNGvWO0TADhrMLiimiewTcY4f5K0G0HdVFFOLaN2m79wrDax/YC6ojA7/qx6+gXRtd3M/L7LiiMGNW7Zd1+S2G2uft/dRRGJW/1tpsR7rRu2m/ufsoojAsNqN1j9+i67aTTqCookHP9SbyKodot1gqKICjtpt5FZu2o3l7/AGXFEzZu2sP3P2WLtqjkoog8Zu2qf2Fi7aR/cKKJHIyfjnHmsnYgn9lRRKnjM1CuZlFEtMRRxBRQqyI4KKLSVFnbhK4SoomlXMooog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8618" name="AutoShape 10" descr="data:image/jpeg;base64,/9j/4AAQSkZJRgABAQAAAQABAAD/2wCEAAkGBxQTEhUUExQUFhUXFxcaGRgXGBUaGhoaGBwYGBcgGBoYHCggGholHRcYITEhJSkrLi4uGB8zODMsNygtLiwBCgoKDg0OGhAQGiwkHyQsLCwsLCwsLCwsLCwsLCwsLCwsLCwsLCwsLCwsLCwsLCwsLCwsLCwsLCwsLCwsLCwsN//AABEIALcBEwMBIgACEQEDEQH/xAAbAAACAwEBAQAAAAAAAAAAAAAEBQACAwEGB//EAD0QAAEDAgMFBgQEBQUAAwEAAAEAAhEDIQQSMQUiQVFhEzJxgZGxI6HB0QZCUvAUYnLh8RUzgpKig5OyU//EABgBAAMBAQAAAAAAAAAAAAAAAAABAgME/8QAIREBAQEAAgMBAQADAQAAAAAAAAERAiESMUEDURNhgSL/2gAMAwEAAhEDEQA/APjbaxDCzgSCfJE1qcVGAumzLjgNPYLIt+EDl1d3p6afVbhh7doyhvdsY5DX3XZGFWxNOW2dM1H7vHx+SKo0gYh8GKNjFzJ+Qsh6lXKGnKJDqm9be4HrxRD3AVA0jNPZ6AGwBsPUeiuM7rkZQ6XEGaot+Y2HHmq7N77QSQ2Tz1jgrsf8MDKHWqf8b6+SNwNN0UrtAy1ctrzxn5KvpX0Ep02mlYHPmN7xlAv0lHCmztruLG5deN2oPD13ABo03v8A0AD7JqaZ7d+UZzld0tl18k56KsMHTZ8LOHQQ8mJniBEX4KmAG+wGS3NoOfTroiNm1HhzYjda+M0xEFx080bgqLooSWhsvggXm8k/JBXoBRYyKuYGY3Ym1+MeWq0q0g11LM22VhI5ib/JRjiA8DR1j5GUYQc9LLqGsief2TNhhWAtEMuawh3CLbszP+VrhqTQ/KQS7tdL6CfqiaNI2LnD/e7oiZtmI6aLsPh5aBHazP5pvHlqhP0E9o7LuX7U79uXd58QVrs3CntA5zSQCWkdcpVsGHZ2CR3wRItJyi/PQeiNbTcK+Wo+Je6SBxIcJ6JbisuElaqxtE7hL8/evliNJ0lWxOJtVLKe7FPXMCPW61xWCc2gRmaWuqDKBJd3bnlwS/atF47XMYJySBME2mfCUvJXiNxO0ATVzUslqYgRab8PAJiw5mWa2P4cXkTHAnkei8VUe+5uQYzHnFk52fi7QXOdFGxmcpnTw0sUSlePRhMMAyahwLo1kgi/SFzB4drmvBnMQMsTrPGPLVF7MxbalKHltg/K0ahxi/OFrgKTwKjmQIaCfAEG3oqiQtSlTi7Xf7Nte8DANuErN+HaKnxJaDS4TrFtOFkbjJAbBnNSAPQSCR6hWpZhUaWwT2X5piMuY6eaKUJ30mh9GZaIZJGuskhYY6i0NGW+++D0tCYUqbi+mOILQ2eht5KbQwpDbneFR4I9J9kH/AFakz4hZmI7NpvMgyNZ6BBQDVloOTOLX0m0poHkh5Nvhho1uG5W+ysGPJqFzmjepF0DWdI5Rqke5pKabctUGcwIy6xqQZ4eqtiGM395wtTIHPn6DRb1AQK4BBbImZk71o634rLHPItY5mM8oIP0UmqWMDnb5I7RpzDrqZHGSl7nGcjSS0OOX2BTLEFzXPcRBD6bsp/7DyWFHNlaYAHa3dxkjSOVylYcoOk0Zagc4gwIHMg6FbxmquGaJabnjuiytQDvjAAEZXTPIHUdVyoz4otmlgsI4tgemqk9cfhA6Dm1DfYKImlgXOa0iO632Ci0xHl/snc74bRm/MTltawvzvJW2Gc59VpO8ZHnA/sqvd8OmMo1cZte/Fa0Kk1cwkXJtwsVnPba+lazRkZvSd6R+m/11RlFp/iAJyG17W3eqEqNOWnIA3TGkmXG59vJOGXdlDMw7SdRJLWCRB4Koz5UOQBTEyDldcHvS8C/MRK3wdKcsNMinUJmYOokeAjRUc8Cm0D8zTPTen7oyk52VoJFqToiZgmL+ir6n4BpMTmi1orVM5LRBsDEmxA8EKzCQ2m+e+TblBhMKbCatYsEw1+piBYE9Sqg5LhjSWuqN3XMeQGzaSSNOUrmBpSaQAM70zMcYibaDgr0Kbt2LfBdrNwZmI6QicOXRQBiAKhETPEX8whPwpbTTOq2alLM3MMrLATI1hUoYIupveIhkTz3rWROJdlexzREMZr4T9UKvt3Z7d1oDN4VhvWtbunjwKIwZ3nAC7qp3rwAN6J0uZV8BS3KZmQa0ZABMkazqq4Z5NQMAlvaFwF549Y0QjPbPZuynEio5s0w6PEg3Ai/NaYtjWvG7BJs29pzTY8QOabbLo16jGNpEblUbpAgGGwTxPe0ReC2BVqYkuqgQM0xYGx0nwXNy599urjw2PMYx7DTiJcHSXgWDYMNHWbpPjYy1QwQwhkggzciYm6+hYv8OHsTEd4zYzJFr8BH1SvaGwCztQ4CYZETEeaU/WLv5V4JuCeGOYRGVuljYnMPOw9VHUn5QCA2KB5bwBHod1exr7MHxDOew3rdDw8CllbBC+Xe+EZki0G9uCuc9qeX5ZHmMDVgNJGWA8h36iIgc+a9RR3mhzZgi8cuvRJcXs41GkNgZQ5/DpN/ROPwriT/AA7mxrLePRy141lymCsTh3FrDl/JwHAEiStwG9pSNTuim3SesaXRtIkBuQgHsX5s0xEzaONlTJv08kNPZRJnk4E2VMiraNM7j7DMCRHDeJ+qwxFJxogn/wDobnWY4pi+kfg28J0O/wC2im1abocHRm7UzGlwIj5oH8JaQJY5sCzXmfQ/T5rJ+HGZ0UyP9uJB3biSb8UzfhOzgv0fTJEdRaUMx7iKhkCWtBtrBDR531QZVXotDqweCXXIiYBnjHC4S7FCcsDRo+qeYiic9aLWdIIMxmB+g+aBw7XNzwBem6ZnTjHVTVQPig34uUl4IYZNzM390JSMDUyKjTl4cdRz0TPEsjMXCCKbC2DIsbT5ofGPdFYEN/3GyRPev3Z/pSon8BnL2lXMSLPjLOvDTguUyO0p3LBlAzeRE+azDi0nmQQfOxWzRL6UCbNsbfNSodgqe4N0nW/O5UXMLWAbDn5SC6RyuVFes8pH2bYp78zqP0ib/VEYeG1jkMgZoPMQVQzFLdHSJk34rbD2qvzC8PkcjeVnGt9OVWjLTDXSctx+kk3ARlNxbWO/EZzIjXLyPOAFhUY6aUgd1kdRM39UZSI7Z8szd/dtaB15K4mo+i0U2lzt7I3KB1cSZ8vdGYbK0Esm9I5sw55Ru+coGqzuW/I3z1Mpq2Y3wD8EZQBGUSAJ9/NVE30Fw7bjxCZgQ+tLiLOiDEkuFj0glB4Fu+y07zbeYTWi4h1eGiC1wN+6C4C3O50Tgvt2kWmM8mKNomx4THBb4FrWmm5riXZXyCLCGmw85WlOm5w3QBGHGbW4sTpxW+FJ+Fma3LkfAGuhJJ/fNCPhU1phNKlFgqtzEuZlaTHRth8gg2NR2Polr4P6W/IAfRC77XwVEfDOWPinfjo3KJ8ir4OmxrmwTnFQ34ZQCPUyiMBmLaTZBHakhsXloB15b2ixwDctZtpgkR5EJF/Tr8A4lpNUOMb4mNdAB7L2NAzUhul7nwMyvEfhug6ljntDd1zWPYbw7SZ5mXX8l6R/4ooUcQ5j3AvBdMaTB0XFzlvK47eOTjKLfRHZnMN7NbWIj05pNtWg0ipB0y6zfnquV/xbSfSJa9sZtJMzHog9obVLjUdbRkwZjkspLreUHS2cS18n8o9x/dKNqU2tH6YpETbevH0K7jPxA/LVbTEy3XleJ+a8tXMmaj3OJpusNG9PUrfhxvusv15T1BjagLMrRvb0umQQeA6WCb/hHC0zQc1x3sryBfvB0D24ryeGrdiZbmggt3gct+ugKZfhnG1KT6r2iXPo1Ab2bDm6enzXRPXTn5zdekxNEhlMk6gj/wBHX1RApsD6Jc45SwSRMix5X1XHCaFAxcsN+d0XRoPz0coEllpMcHG/W6u1gVYgblITYZvLe/spjgC18EkdqYkyTaAST0ROJsylYS0uvzh3FabUaSKhLQD2gBgyBDY1RpPOVWrSqykc0NeIYIj9QmSeQmPRENoZpA5E+lyuYVjoqQQBkM2mw4dJ0Qql+Ia01KucF266CAbERBMcEuxzDlp3/Jw5TxXoa1Auq1csNOQz4ANmOqQ1aaVHEO6nOaHG1Jut9MpIHSUAym3K4lxBBBAjX/F/VPMSxzvyi1AaHgDMnkYSym09nUAAiGyTrrYDxPsg5Qtem3tnTmcL90XJhY1BHYkmBAuNRBuj3tc3EGC3NcydLtnh0QNx2RA0067xUnPjNuEzS7NqTrrqdVEwaJmWCcztDbvFdR4weVJWATS3zpc33b8F0u3nQZ1E8wfuubPB7RkAE5hAOmqs+7neJ9+Clf1vVd3YJMNbqdDxA5AFF7Pbmc6XZd1xm17aX5oTDUszmjSSB6o7D0Ic8Zc0Nf5RafJVE30IqZTTBJOcNYGjpxVnPaIDCbsAdPOZMdLBcxNWwbA7lO/gCfr8lnSCpMgqjwKaYJoIqlzoOWRfvGZjrcBCUMMZYJG/HlJIv6JhhaJAqgCYEE2tDhcehTgruHcN7MTOSGwSLyBHhE2RTiAGFriTlIIvaZEDyKwr4bJlvMtDvWfsrMagnWNTYNZ2w7WckCdZ7vS/eQVOgcpdwBA6yZIt5FMcVTdUqxaSB4WbJStDuEayKcAh3aGTBu3x5xCyc1nZ5gfi5zI/lj7o/AUXBtF0jL2joHUiDP8A1Q+GwRqOBsA5zhMjUDMbeiklTj+zxGHlxIqNIa0atkNDzPAAsJ8iqY7Y7O1PZsa5rnH4jsxsSbn10VnYMOYyvEvwzw4RN2EjOI4yC5etw9IOswiHCQR4SuX9b413/n/6nb5bi8GafaNLWDK7d7PNvDQHl1W2IxJY2oycxLWFpgiR/NB1BGkL2dbYzXmahtyAC3o4FmbGvyCMtOkzQxkEuj/k6P8Aip/yRc/Ox8sGMe5gAgAm4kwSOfHqiDhm5i9rWjMwtIccwEmSROvRcxGHy1Kkd3XwI+i2okEat9QttZeG3tvhKdN1N1MguMP1vIylBbNwWVz29plaKRjXem+XzkDyTrA0wASDch7RYgCG311sbe6X4bEntKrWtzbrgdLAACfJa8O2X6daf4JxNGmDo0ED1TBpAdRkuaMtyDBF3aHhwQuFYOxpkHUERxsYKIxzyW0geDPqR9FdYAhcgE2n0k3RGMYAx4D8++0yNDIupUw0MY/XMTbwKJ2gTlqS0Nl7LDhuiPlCCpdhGMi85pPplP3WFU0uRHwo/wDk5+C3aTTyvtvAx8239EJiaGXLcGWh3hKNPGWMLO0eRduUxr3i22nVKqtP5o6o1cx09nT0/PHPUaoP0ErNbALXEk0Tm6Hl4JWGDK+SQYEC9zI18k9LXNDZAANFwHUXPqklViVHFnUpjt99pi0gST3el0HWa3LSMnUz0Gbgmr2udXbB3t2Cf6QluJpkBgtq4f8ApL+ifA2Iqw5wY4lsmFxWx7CKj80TmMxpe6iW0+gDgN3LyE/1cVvhSJJdfdMeJ0VMHUyPa6JgzCvEknnJ9Ul0VTDQ9sSQMhPjALvnIRFOuQ5xbbNmHkUNhmS4A8SEbSLWl4ImxDfGbH0CqJqYgDMI/S32CLYKe9H6Wxr3rZvmqV3Q3KQCSGHNOgDYiFSiFX0pOhmCID2k6Aj0RtOuRnymA6Z6iZQtHD7zASN4A+APNGUXtaKjYkmA02tBM+v0RCHSx0kk2Y3L/Vug/UrehTpgtJNiyT/VcQljETTS0YJpkxE21jr+yUbizFR0SP8ACFpUjlzRugxPVEbQMPN5s3/8hA+o15A1MTblK0w2IyuEk5RmMciWx9vRGYLZ76rGhwLGtm51dJ5fVM8Nsek28Fx/mII9NFOw80J+GGBwqB0hjiwTy1mOolGbCc0OO8WhpeC1paRmEgxIMCRwgI9sQ4CBAHgvM4dxp4pzDZlTeB4XF/OQfVY/pN7b/lyy5R+08dDYDnF2aI3RaNd0Ap1RxNMYV2YicrfU66LyFfEtbUkkcNY4pdtitWca1TDEZSGnLYg3HDSVj4a7LyhZtmmPiXA66LHZlVpAEaMdPje/pCTbTw9eoQ+rbxIAHkr7PblJOe2U6TdbSdMuXLu16TZ9TLMid19vLVeZw1QioY4yD1B1lNcHVHaw50AMOngscHlp56lUWLHDSYcdCFvwmOT9btONhPL8pBNg6eQk2C9I+k0upA7oLRJ8ze6+c0tqVKWVzHQHTu9Bz5nVP3/iY5KeZoJynQkRc/dXZrI9rVBkaBqM0+Zstse0RU3s5zMOYaXF9OphKMJtFlUWMHkfpzR7AeyfylvnqkLAdRxI10097KjCN7N+kxrY8P31W1WkQGk6O0vytpwQ70lMWZZObSHesHL84WWLaOzp896fWys8LKs8kAcBMedygsB1XkwCSYsOgWGVsOnWN3xkfSUbiX5g0Ad1sePVA1QkauMcO1aXC0MkDlAPDxS/E/7bLQZdfzC3rLKuIYw9XfRHvTzML6kkyZJ66qLTE1Mzi7STKiXR/wDAtUNGXKZ3Rm/q4rWg+A7qI+YP0QjEQxSeDMCN9v8AUPdFYej2jqhmIDnR4cELge+2dMwRVOJqWmzo6XF/RVPSb7a41wLm2jcb7T9UTUNMSGXlrL8j+ZY4twADRezDP/GI+QWNNPeyk2GGAJL2TJggR56BHUKAeKrpjLcDnJKA2eN9kmLhFsLRnESdGnle/wAk/hX20YmrKbWBpnNnpz/S4pRTRDTCR2Cu2IaW8CQeGo09167/AE0Nd2haM+6Y1yyBp16rymysI+o8ENlrSCTwt7novZ7cxHZl0nlHoFNonsXiK7GtpONyXEObPATFvRAV8ZeBolmLx5fTpgC8uPjMfZDUKsvkny+6mRRs+rNZrM2XPDSbWki6piNnBzyx5uwvyuH8oPyMeyWYozVHVPaJIIINoIIP9JTJ5Gk7fa2qBnaIPlx8Ef8AiQ0KDKjeyDnQwhwEanmNEq2riGVSC05arR3XWkcuviiXY+jVpVGm0ZIaegvM9brLlxy66uHPY8ecRSeZyQeplSniwHOtIyOt8l2sym2YjilZqb1tPotePaefp6PYNOXZjB3HQD4alJ9rYzOWtGgv9v31RWErmSSCGhrrcScpiRwExZLW0y4lxWs6jm91pVG5T57x8pt7Fb4h8tpWjdPnePoVjiW7lMzM5rcrrWu0ZKRBk5TPS8+5KZfxek8hekw+0SxlRhl4DmQ48jdeVm09EVhnfBfe8ttzRo5R6unis7RBkCY0tzlXw7WEnOYGV0f1cF5PZ2PNN5nuk3HRelc6RZRTwNV0XK1UFjWxBBdJ5zorVFjVAytjWTPyhAahzGBrhvFzXZhax0HglrGtIfmMQ05errQEVWfIaIjKI8bk/UDyQFZGjGOMoZXAA5pANuvBB160sawjQkz4oltYtcHDUGRKBxL8xJPEk+t0tPGeNDQ9wZdvD06ririaudxceJlRHQyhawaMuQ/lE/1cVZiGaiGFSrDDZrJcDMQWx/2A+qLw4dmqZYO6+SY7vGOqVUimGAy72YE7joideExwVS/E2fV8RMif0t+QA+iIxFNrSAx0iAfM6oYVAWxF5F+gBELrECQz2XSJeCIsW69StHCHOB5n3QeHeRoiQUb0M7bAplRwBLqYmQ5uc9BxH0SukC4hrRJOgT7ZdB1MODhJcWtOUyWgg39UrTN6WMdT3QAGxaEv25tJ1V5a8RYacoEK5rZi5p1bb7e6B2025y6jLc8YAn5ypgrXDYrIym43u73IV8JUkiUvdUmnT8D7la4OqcyoGrKZfWa0cSBPKV6LA03ZnNgHKXN8wHLyJrmSRwKYYHaDm6HUz5xCRXS3G4NjhDmz14pNX2SCH5XHRvuvQYkyboOqTeONj1i6cVtecGxBxIPr9FtS2WDmyuDYbP5uEIqqDKCxEjS0hVIVtquCw+WoTmndf6AE/RK8RVGg0TShDZLhILXD5T7Lz9R6op7HYxpDGAiIziecOuqPJy05FspA/wCxP1WFXEOc0BxmJP8A2MlRjzYHholoka4qzD4JhUomnTqNMEyyT4iQlmOdueYHzV+3+G4TJJaP8+SILFa748yB9SvY7Aa19IZ3RDHQeoNgvBF8uA4N18U42BtTK57HnckQeRgT5JadnT0blg5Xc7kr4iOzZAvLpPPSPdJOh2tzEjSzj6An6IZjGkPzGIaS3qeAXXOQtZyDwLXsgqpRmLq5jPQD0AH0QFUpHGRKiqSokbGplGXL+kT48V2mqOploaT+YSFamUD4KpovDVi2Y4gg+BQmHEuA5kD1RmFyBzg/9LgNe9w0ThVAUZVphpABkQDNuIugWgxMGBEnx0RIYRE8RI8P2EAfUpBoYQ6czZOljyRWCwj6odkE5RJHRLaIkgDUkD1TTZTnNDtN60SQTE6QfoUEabNwXZhtRwOe5iRa8edvdEY3EEQ+gRvXeLggEdR0+aXjHkGZJjUHUeXuhX40hxcBp+UHNLTpY/S3KdFKjSoXBjq/AQ14Os8D8481bGbUZVbmA4DyICp/G0H4dxDzmMANvBF5nhZeSfUNN0flOn75ogendQ+BTqSCCXNtwIJVNmVN4pXsup8N2vfJ9QJRWEqwqBpRcXOyjUugeavSfBInQwgKNUtcCDBB1urscS6dSb/UoIwxDre6yxeHdTcQ/WNPFXY6W39EPjq7n3cZPPwSAPEVQP2UoxOIvPot8fUgpc9uY9FYXwdQvlswIefUZT8ilrKaY0AGk/0uHqCAs+zgSmUnYGrqusXazdLaqNKSgm0avdHEn9+6lYOpB1N0TLSTrFj91viNh1a8PYN295HDVLGYjiQ5zubunUqdMXUoljabtc4Ja3jYwS7kqUm2fvaNLuG88wABPIGfRZUnk9PC/wA+KoO9DRmIkgcABcnqeKWh6rYWNkFhOkR6XATSpXJAB0bMeeq8Jh65a4ESSL/O/mfuvXUsUHtzBVLqbBOMpBrWGZzNnwQRAIdJuBbrcLtaREiJEjqP2EO5pIJHASfBBB8Q0gwdUE43ui34oh4fxER5aIBxSN3GZQ92S7eCixrNyuLTEgkW6KI0YHzTF9FoxDNctWPUqFU3LdrkGx63pmUyFsqmMvAkH0kD3KKNYuiToAPIaJcx6IY9MGOCu9sc59Lp9TxRa51MMzS0AuiGtBIdAtLjb5pJgKo1Au1hnqS4kfKAm2GrTx/fVTScxOAe4TTcARwcCAfOSQlW0qtRgptqMIABAJ4EmTvDgeVx0T+pi8sAXcdB4ak8gs67HPBDnkzqNG+g+qi/pjTj+d5dvP4au99N7GskFzZOa419RY3WtPZ1QggkDlJ1W9HBdkSWzB1HCyOxeJGYWy7osrnKX0nlx5caHpMNOkGEzvE25kAfRWw7lXFVRlnqt8Ls5zmZ5AEWB1KduFOO+l6FYBwJ0kSBy8VuMYe1LwBcu5WDp+6Fw2BfU0EAcTYeXNddQcw8+oR5weF94ZU3iNVXaFdpJLYAta3hwQFOtaFlVegBsU2SsHBEvcsKqrQxY2SuYp0WW8wEFXMoDGtUJDRyEfMn6oeoYC2el+0anAapaI9lsWpFGmBxE+pJS38UbGADnsDWubOZoFjz04o+huMa39LWj0ClTGgklxknWU+iy+3z95PEwpQrESGaEQTHDovQ7Y2OHgPotIEbwcY3pPdBvERql2G2E9zC9xygaDU/I2WVuNZxtgJjSNLe6cbGxWXdJMHSeBSWo1zXRrH7siKT+IVSp5R6bEViYngIHgEI+uQCAbHVSq9C1HqkYq8zohnuW1OuWuDhw/xwQrikbjjJUVZUSUn8CefyVxgncx80WHKwcnhaGbgn9PVF4KlVpuzNaDYjUcRCuwo/DlrXfE04+Yt84QVKhg6o/IfUfdMcFseo8S4hg63PoETRGcQHgczqQOnVGVcUym3LJPOTJ/uVNoUo7EcyYqNM6gghZiv2bocIWFXaTncco5fdZ0aPbOyhzp5gSPMlPf6MaU9oF1R7uuUeDf7ymNHaB4pGNkV6dR+60tng4AmeQJ4rdxcyzmvadLg6+IssOXHa6eHKSY9EzEg6wrVKw4meXFJaLTlcYeCIgZTeZn2VKuLfEEH6qfFflDJ+B7Q3DWT+Y6eXMpjs7GBpdRPepwB1ae6ULSrsrUywm8R4eC8TWxVXC4kOfJ1Bd+tp189LJ+yuR7MbQNHEta4/Dq2A/S8aeRR+1a+WHAafMcQvI7Zmq2R0IPLiCFrS2q6tREneByuH8w/cowz8ltVuamEA99ku2HtM03mm7R0x9f31W+Kx7W52OnJrbgei0nKxHLh5drueFR1QIzYuCw2Ja4t7QZSAZebzpCJf+HKH83/2O+608o57LOiGriBzQVbFt5j1XpX/AIew36QfEk+5WR2HhxoxnoEvIPOHO4BzWOIOhix8zaOq3weyHOfmqFuUXhpknpOgW23ttBrMjY0joOCT7Ix1USQxzxFvFTeVrf8Ax8Ze3r8Big57hB3RJSn8QbZyVS5tgbR0i0+iy2HiKh7R9RuWQMo48Z6pNtSatVrRxN+nNQrrOnqH4mcO1x1IzR43SfZ2NOWqCbTYeUlabYxgAyiwAgeCQ0MRDT1JKchWu4iqXOMLXZLZJn8p0QuEfckoyiyTm5hXPbLl6MalRUhuRxLoIIAHOdfKEOSsirZ4s5yzJUKqQkpJUVSogDQ5XDljmHNd7UcwmQlrkRiK8gl15j7BANrj/AK7UrEiADcjWyVpYKp4L+YA8gD7grZmzyTd8DoJPzWbai5UxhFhrz+yVyGZMwtCkMz94i+8ZnwGivifxIC74bMgPLhCSAkm/wBSVdkHgB/xUW6eDhtAFwzHMZkWIaDwniUTT2mM0k5nRY3DR4Dn16pcyJ7jY5/sK7cs2aPMKcPTH/Wy3dZL3npuz0HKyza1oBdVc5zyeGbpYAWKwc0QcoDSePTyWZw75zF4sNbpYetNo1CyarTrEsAOp5eqyxL2Oou7XMJ0kXngRNwVr/DVMwOcGAdS75WXamDc8t7Qtc0TIJd/biAjFTnhbg6dcU8ti2BcaxeAJsr7IwlSnUL3AFpMuaSJkTGk3TaoHM7jmsb4kfTVZ0GVMoyvbF7gm/jZUXnXnjUq1Kkt1Y7QggDxKc4nGtdTLMhc8EggA8eZ0WmHpOaSGvYHOcXGHGT42Vm0nsDjnYMzsxMmTYC8hI5zV2NTZTktJZBg7xmRE6yOWiauxw1mwJ5j15pdh6cgl2V0mQZcZ0mfRYVs5JHaMk3yyfHSNEYg2ONFnE2vwIGvL6rM4v8AMSbjWDwtpwS3Esfcl4HmY9FWqxzr5xB8Y9EYBWMweHMPLJc4S472s8tAq06zGthjd3WGzx4HzlCVqLjcv+R+64SC0tBA0mBHVMN6+IcO6JMaeNteaT4enUBc7KBBm8e8wiTRid4wdRHms20hGrr8EZT8usD4mjUqFxIHWSOKHqYMCxJNxp1RxpgW3r+CpkA0lPseQWpg2tIkx56/JaCsF2sGm591iXsH7lObCvbfOr5W5CZ3swAHSDJ9kKy91qaZyh3AkjzEH6rSJVXFrQo5g8yBlbPj0WEpCOqKsrqWm1aByHotA4KKKidFTkrsPHioogNGvWO0TADhrMLiimiewTcY4f5K0G0HdVFFOLaN2m79wrDax/YC6ojA7/qx6+gXRtd3M/L7LiiMGNW7Zd1+S2G2uft/dRRGJW/1tpsR7rRu2m/ufsoojAsNqN1j9+i67aTTqCookHP9SbyKodot1gqKICjtpt5FZu2o3l7/AGXFEzZu2sP3P2WLtqjkoog8Zu2qf2Fi7aR/cKKJHIyfjnHmsnYgn9lRRKnjM1CuZlFEtMRRxBRQqyI4KKLSVFnbhK4SoomlXMooog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8622" name="Picture 14"/>
          <p:cNvPicPr>
            <a:picLocks noGrp="1" noChangeAspect="1" noChangeArrowheads="1"/>
          </p:cNvPicPr>
          <p:nvPr>
            <p:ph type="pic" sz="quarter" idx="10"/>
          </p:nvPr>
        </p:nvPicPr>
        <p:blipFill>
          <a:blip r:embed="rId2" cstate="print"/>
          <a:srcRect l="6039" r="6039"/>
          <a:stretch>
            <a:fillRect/>
          </a:stretch>
        </p:blipFill>
        <p:spPr bwMode="auto">
          <a:xfrm>
            <a:off x="5737221" y="1752599"/>
            <a:ext cx="2949580" cy="2216341"/>
          </a:xfrm>
          <a:prstGeom prst="rect">
            <a:avLst/>
          </a:prstGeom>
          <a:ln w="6350">
            <a:solidFill>
              <a:schemeClr val="bg1"/>
            </a:solidFill>
          </a:ln>
          <a:effectLst>
            <a:outerShdw blurRad="101600" sx="99000" sy="99000" algn="ctr" rotWithShape="0">
              <a:prstClr val="black">
                <a:alpha val="67000"/>
              </a:prstClr>
            </a:outerShdw>
          </a:effectLst>
        </p:spPr>
      </p:pic>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24730116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of Your Brain</a:t>
            </a:r>
            <a:endParaRPr lang="en-US" dirty="0"/>
          </a:p>
        </p:txBody>
      </p:sp>
      <p:sp>
        <p:nvSpPr>
          <p:cNvPr id="3" name="Content Placeholder 2"/>
          <p:cNvSpPr>
            <a:spLocks noGrp="1"/>
          </p:cNvSpPr>
          <p:nvPr>
            <p:ph idx="1"/>
          </p:nvPr>
        </p:nvSpPr>
        <p:spPr>
          <a:xfrm>
            <a:off x="1123122" y="1590262"/>
            <a:ext cx="5201478" cy="5141882"/>
          </a:xfrm>
        </p:spPr>
        <p:txBody>
          <a:bodyPr>
            <a:normAutofit/>
          </a:bodyPr>
          <a:lstStyle/>
          <a:p>
            <a:r>
              <a:rPr lang="en-US" dirty="0" smtClean="0"/>
              <a:t>Thought / Action </a:t>
            </a:r>
          </a:p>
          <a:p>
            <a:r>
              <a:rPr lang="en-US" dirty="0" smtClean="0"/>
              <a:t>Impressions </a:t>
            </a:r>
          </a:p>
          <a:p>
            <a:r>
              <a:rPr lang="en-US" dirty="0" smtClean="0"/>
              <a:t>Associations </a:t>
            </a:r>
          </a:p>
          <a:p>
            <a:r>
              <a:rPr lang="en-US" dirty="0" smtClean="0"/>
              <a:t>Habits </a:t>
            </a:r>
          </a:p>
          <a:p>
            <a:r>
              <a:rPr lang="en-US" dirty="0" smtClean="0"/>
              <a:t> Addictions </a:t>
            </a:r>
          </a:p>
          <a:p>
            <a:endParaRPr lang="en-US" dirty="0"/>
          </a:p>
        </p:txBody>
      </p:sp>
      <p:pic>
        <p:nvPicPr>
          <p:cNvPr id="66562" name="Picture 2"/>
          <p:cNvPicPr>
            <a:picLocks noGrp="1" noChangeAspect="1" noChangeArrowheads="1"/>
          </p:cNvPicPr>
          <p:nvPr>
            <p:ph type="pic" sz="quarter" idx="10"/>
          </p:nvPr>
        </p:nvPicPr>
        <p:blipFill>
          <a:blip r:embed="rId2" cstate="print"/>
          <a:srcRect l="4728" r="4728"/>
          <a:stretch>
            <a:fillRect/>
          </a:stretch>
        </p:blipFill>
        <p:spPr bwMode="auto">
          <a:xfrm>
            <a:off x="5357894" y="1560444"/>
            <a:ext cx="2778677" cy="3507281"/>
          </a:xfrm>
          <a:prstGeom prst="rect">
            <a:avLst/>
          </a:prstGeom>
          <a:ln w="6350">
            <a:solidFill>
              <a:schemeClr val="bg1"/>
            </a:solidFill>
          </a:ln>
          <a:effectLst>
            <a:outerShdw blurRad="101600" sx="99000" sy="99000" algn="ctr" rotWithShape="0">
              <a:prstClr val="black">
                <a:alpha val="67000"/>
              </a:prstClr>
            </a:outerShdw>
          </a:effectLst>
        </p:spPr>
      </p:pic>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38619951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Brain Cells &amp; Habits</a:t>
            </a:r>
            <a:endParaRPr lang="en-US" dirty="0"/>
          </a:p>
        </p:txBody>
      </p:sp>
      <p:sp>
        <p:nvSpPr>
          <p:cNvPr id="3" name="Content Placeholder 2"/>
          <p:cNvSpPr>
            <a:spLocks noGrp="1"/>
          </p:cNvSpPr>
          <p:nvPr>
            <p:ph idx="1"/>
          </p:nvPr>
        </p:nvSpPr>
        <p:spPr>
          <a:xfrm>
            <a:off x="636104" y="1510748"/>
            <a:ext cx="5688496" cy="4890052"/>
          </a:xfrm>
        </p:spPr>
        <p:txBody>
          <a:bodyPr/>
          <a:lstStyle/>
          <a:p>
            <a:r>
              <a:rPr lang="en-US" dirty="0" smtClean="0"/>
              <a:t>First meeting – impression </a:t>
            </a:r>
          </a:p>
          <a:p>
            <a:r>
              <a:rPr lang="en-US" dirty="0" smtClean="0"/>
              <a:t>Second time – association </a:t>
            </a:r>
          </a:p>
          <a:p>
            <a:r>
              <a:rPr lang="en-US" dirty="0" smtClean="0"/>
              <a:t>Third time – habit </a:t>
            </a:r>
          </a:p>
          <a:p>
            <a:r>
              <a:rPr lang="en-US" dirty="0" smtClean="0"/>
              <a:t>Emotional/chemical charge - addiction</a:t>
            </a:r>
            <a:endParaRPr lang="en-US" dirty="0"/>
          </a:p>
        </p:txBody>
      </p:sp>
      <p:pic>
        <p:nvPicPr>
          <p:cNvPr id="67588" name="Picture 4" descr="http://images.sciencedaily.com/2009/12/091215202322-large.jpg"/>
          <p:cNvPicPr>
            <a:picLocks noGrp="1" noChangeAspect="1" noChangeArrowheads="1"/>
          </p:cNvPicPr>
          <p:nvPr>
            <p:ph type="pic" sz="quarter" idx="10"/>
          </p:nvPr>
        </p:nvPicPr>
        <p:blipFill>
          <a:blip r:embed="rId2" cstate="print"/>
          <a:srcRect l="6500" r="6500"/>
          <a:stretch>
            <a:fillRect/>
          </a:stretch>
        </p:blipFill>
        <p:spPr bwMode="auto">
          <a:xfrm>
            <a:off x="6566452" y="1543878"/>
            <a:ext cx="2209800" cy="1905000"/>
          </a:xfrm>
          <a:prstGeom prst="rect">
            <a:avLst/>
          </a:prstGeom>
          <a:ln w="6350">
            <a:solidFill>
              <a:schemeClr val="bg1"/>
            </a:solidFill>
          </a:ln>
          <a:effectLst>
            <a:outerShdw blurRad="101600" sx="99000" sy="99000" algn="ctr" rotWithShape="0">
              <a:prstClr val="black">
                <a:alpha val="67000"/>
              </a:prstClr>
            </a:outerShdw>
          </a:effectLst>
        </p:spPr>
      </p:pic>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9563137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Brain Cells Are Like People</a:t>
            </a:r>
            <a:endParaRPr lang="en-US" dirty="0"/>
          </a:p>
        </p:txBody>
      </p:sp>
      <p:sp>
        <p:nvSpPr>
          <p:cNvPr id="3" name="Content Placeholder 2"/>
          <p:cNvSpPr>
            <a:spLocks noGrp="1"/>
          </p:cNvSpPr>
          <p:nvPr>
            <p:ph idx="1"/>
          </p:nvPr>
        </p:nvSpPr>
        <p:spPr/>
        <p:txBody>
          <a:bodyPr/>
          <a:lstStyle/>
          <a:p>
            <a:r>
              <a:rPr lang="en-US" dirty="0" smtClean="0"/>
              <a:t>When we meet someone the first </a:t>
            </a:r>
            <a:br>
              <a:rPr lang="en-US" dirty="0" smtClean="0"/>
            </a:br>
            <a:r>
              <a:rPr lang="en-US" dirty="0" smtClean="0"/>
              <a:t>time we form an impression</a:t>
            </a:r>
          </a:p>
          <a:p>
            <a:r>
              <a:rPr lang="en-US" dirty="0" smtClean="0"/>
              <a:t>Second time – Acquaintance</a:t>
            </a:r>
          </a:p>
          <a:p>
            <a:r>
              <a:rPr lang="en-US" dirty="0" smtClean="0"/>
              <a:t>Third Time – Friend </a:t>
            </a:r>
          </a:p>
          <a:p>
            <a:r>
              <a:rPr lang="en-US" dirty="0" smtClean="0"/>
              <a:t>Many times – If they satisfy our </a:t>
            </a:r>
            <a:br>
              <a:rPr lang="en-US" dirty="0" smtClean="0"/>
            </a:br>
            <a:r>
              <a:rPr lang="en-US" dirty="0" smtClean="0"/>
              <a:t>needs/ create pleasure - Addiction</a:t>
            </a:r>
          </a:p>
          <a:p>
            <a:endParaRPr lang="en-US" dirty="0"/>
          </a:p>
        </p:txBody>
      </p:sp>
      <p:pic>
        <p:nvPicPr>
          <p:cNvPr id="7" name="Picture Placeholder 6" descr="oncosec_friends_support.jpeg"/>
          <p:cNvPicPr>
            <a:picLocks noGrp="1" noChangeAspect="1"/>
          </p:cNvPicPr>
          <p:nvPr>
            <p:ph type="pic" sz="quarter" idx="10"/>
          </p:nvPr>
        </p:nvPicPr>
        <p:blipFill>
          <a:blip r:embed="rId2" cstate="print"/>
          <a:srcRect l="11333" r="11333"/>
          <a:stretch>
            <a:fillRect/>
          </a:stretch>
        </p:blipFill>
        <p:spPr>
          <a:xfrm>
            <a:off x="6397223" y="1843314"/>
            <a:ext cx="2340283" cy="2017486"/>
          </a:xfrm>
        </p:spPr>
      </p:pic>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33832671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We’re Constantly Creating Paths</a:t>
            </a:r>
            <a:endParaRPr lang="en-US" dirty="0"/>
          </a:p>
        </p:txBody>
      </p:sp>
      <p:sp>
        <p:nvSpPr>
          <p:cNvPr id="3" name="Content Placeholder 2"/>
          <p:cNvSpPr>
            <a:spLocks noGrp="1"/>
          </p:cNvSpPr>
          <p:nvPr>
            <p:ph idx="1"/>
          </p:nvPr>
        </p:nvSpPr>
        <p:spPr>
          <a:xfrm>
            <a:off x="457200" y="1538514"/>
            <a:ext cx="5208104" cy="4862286"/>
          </a:xfrm>
        </p:spPr>
        <p:txBody>
          <a:bodyPr>
            <a:normAutofit/>
          </a:bodyPr>
          <a:lstStyle/>
          <a:p>
            <a:r>
              <a:rPr lang="en-US" dirty="0" smtClean="0"/>
              <a:t>Every thought, action, feeling or image you have locks into the brain’s program &amp; starts creating </a:t>
            </a:r>
            <a:br>
              <a:rPr lang="en-US" dirty="0" smtClean="0"/>
            </a:br>
            <a:r>
              <a:rPr lang="en-US" dirty="0" smtClean="0"/>
              <a:t>a path.</a:t>
            </a:r>
          </a:p>
          <a:p>
            <a:r>
              <a:rPr lang="en-US" dirty="0" smtClean="0"/>
              <a:t>Known as the Neural Network </a:t>
            </a:r>
          </a:p>
          <a:p>
            <a:r>
              <a:rPr lang="en-US" dirty="0" smtClean="0"/>
              <a:t>Mirror Neurons: just watching someone else is creating a path </a:t>
            </a:r>
          </a:p>
          <a:p>
            <a:pPr>
              <a:buNone/>
            </a:pPr>
            <a:endParaRPr lang="en-US" sz="3600" b="1" dirty="0"/>
          </a:p>
        </p:txBody>
      </p:sp>
      <p:pic>
        <p:nvPicPr>
          <p:cNvPr id="6" name="Picture 5"/>
          <p:cNvPicPr>
            <a:picLocks noChangeAspect="1"/>
          </p:cNvPicPr>
          <p:nvPr/>
        </p:nvPicPr>
        <p:blipFill>
          <a:blip r:embed="rId2" cstate="print"/>
          <a:stretch>
            <a:fillRect/>
          </a:stretch>
        </p:blipFill>
        <p:spPr>
          <a:xfrm>
            <a:off x="5805714" y="1850102"/>
            <a:ext cx="2944749" cy="2203960"/>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23224416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Visualization Is Like a Bull Dozer</a:t>
            </a:r>
            <a:endParaRPr lang="en-US" dirty="0"/>
          </a:p>
        </p:txBody>
      </p:sp>
      <p:sp>
        <p:nvSpPr>
          <p:cNvPr id="3" name="Content Placeholder 2"/>
          <p:cNvSpPr>
            <a:spLocks noGrp="1"/>
          </p:cNvSpPr>
          <p:nvPr>
            <p:ph idx="1"/>
          </p:nvPr>
        </p:nvSpPr>
        <p:spPr>
          <a:xfrm>
            <a:off x="457200" y="1494971"/>
            <a:ext cx="5867400" cy="4905829"/>
          </a:xfrm>
        </p:spPr>
        <p:txBody>
          <a:bodyPr/>
          <a:lstStyle/>
          <a:p>
            <a:r>
              <a:rPr lang="en-US" dirty="0" smtClean="0"/>
              <a:t>Trying to create a habit in normal waking state is like walking on a path through the woods – can take months</a:t>
            </a:r>
          </a:p>
          <a:p>
            <a:r>
              <a:rPr lang="en-US" dirty="0" smtClean="0"/>
              <a:t>When you’re in SMART mode you create brain connections very quickly</a:t>
            </a:r>
          </a:p>
          <a:p>
            <a:r>
              <a:rPr lang="en-US" dirty="0" smtClean="0"/>
              <a:t>Children spend most of their time in SMART mode, which is why they are so impressionable</a:t>
            </a:r>
          </a:p>
          <a:p>
            <a:r>
              <a:rPr lang="en-US" dirty="0" smtClean="0"/>
              <a:t>It’s like using a bull dozer to create the path</a:t>
            </a:r>
          </a:p>
          <a:p>
            <a:endParaRPr lang="en-US" dirty="0"/>
          </a:p>
        </p:txBody>
      </p:sp>
      <p:pic>
        <p:nvPicPr>
          <p:cNvPr id="5" name="Picture 4"/>
          <p:cNvPicPr>
            <a:picLocks noChangeAspect="1"/>
          </p:cNvPicPr>
          <p:nvPr/>
        </p:nvPicPr>
        <p:blipFill>
          <a:blip r:embed="rId2" cstate="print"/>
          <a:stretch>
            <a:fillRect/>
          </a:stretch>
        </p:blipFill>
        <p:spPr>
          <a:xfrm>
            <a:off x="6154056" y="1662407"/>
            <a:ext cx="2769130" cy="2096913"/>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28636371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Imagine Any Habit…</a:t>
            </a:r>
            <a:endParaRPr lang="en-US" dirty="0"/>
          </a:p>
        </p:txBody>
      </p:sp>
      <p:sp>
        <p:nvSpPr>
          <p:cNvPr id="3" name="Content Placeholder 2"/>
          <p:cNvSpPr>
            <a:spLocks noGrp="1"/>
          </p:cNvSpPr>
          <p:nvPr>
            <p:ph idx="1"/>
          </p:nvPr>
        </p:nvSpPr>
        <p:spPr>
          <a:xfrm>
            <a:off x="457200" y="1567543"/>
            <a:ext cx="5867400" cy="4833257"/>
          </a:xfrm>
        </p:spPr>
        <p:txBody>
          <a:bodyPr/>
          <a:lstStyle/>
          <a:p>
            <a:r>
              <a:rPr lang="en-US" dirty="0" smtClean="0"/>
              <a:t>Whatever habit you’d like create, visualize yourself doing the action </a:t>
            </a:r>
            <a:br>
              <a:rPr lang="en-US" dirty="0" smtClean="0"/>
            </a:br>
            <a:r>
              <a:rPr lang="en-US" dirty="0" smtClean="0"/>
              <a:t>and it will quickly become a habit</a:t>
            </a:r>
          </a:p>
          <a:p>
            <a:r>
              <a:rPr lang="en-US" dirty="0" smtClean="0"/>
              <a:t>You are tapping into the bull dozing power of your mind to create positive habits quickly and easily. </a:t>
            </a:r>
            <a:endParaRPr lang="en-US" dirty="0"/>
          </a:p>
        </p:txBody>
      </p:sp>
      <p:pic>
        <p:nvPicPr>
          <p:cNvPr id="5" name="Picture 4"/>
          <p:cNvPicPr>
            <a:picLocks noChangeAspect="1"/>
          </p:cNvPicPr>
          <p:nvPr/>
        </p:nvPicPr>
        <p:blipFill>
          <a:blip r:embed="rId2" cstate="print"/>
          <a:srcRect l="15704"/>
          <a:stretch>
            <a:fillRect/>
          </a:stretch>
        </p:blipFill>
        <p:spPr>
          <a:xfrm>
            <a:off x="6270171" y="1800011"/>
            <a:ext cx="2444832" cy="2188063"/>
          </a:xfrm>
          <a:prstGeom prst="rect">
            <a:avLst/>
          </a:prstGeom>
          <a:ln>
            <a:solidFill>
              <a:schemeClr val="bg1">
                <a:lumMod val="75000"/>
              </a:schemeClr>
            </a:solidFill>
          </a:ln>
        </p:spPr>
      </p:pic>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34498239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Use Visualization to</a:t>
            </a:r>
            <a:br>
              <a:rPr lang="en-US" dirty="0" smtClean="0"/>
            </a:br>
            <a:r>
              <a:rPr lang="en-US" dirty="0" smtClean="0"/>
              <a:t>Open Your Energy Channels </a:t>
            </a:r>
            <a:endParaRPr lang="en-US" dirty="0"/>
          </a:p>
        </p:txBody>
      </p:sp>
      <p:sp>
        <p:nvSpPr>
          <p:cNvPr id="3" name="Content Placeholder 2"/>
          <p:cNvSpPr>
            <a:spLocks noGrp="1"/>
          </p:cNvSpPr>
          <p:nvPr>
            <p:ph idx="1"/>
          </p:nvPr>
        </p:nvSpPr>
        <p:spPr/>
        <p:txBody>
          <a:bodyPr/>
          <a:lstStyle/>
          <a:p>
            <a:r>
              <a:rPr lang="en-US" dirty="0" smtClean="0"/>
              <a:t>The concept of energy channels in Eastern medicine has been well established </a:t>
            </a:r>
          </a:p>
          <a:p>
            <a:r>
              <a:rPr lang="en-US" dirty="0" smtClean="0"/>
              <a:t>Our bodies have life force energy that controls, operates and energizes us </a:t>
            </a:r>
          </a:p>
          <a:p>
            <a:endParaRPr lang="en-US" dirty="0"/>
          </a:p>
        </p:txBody>
      </p:sp>
      <p:pic>
        <p:nvPicPr>
          <p:cNvPr id="7170" name="Picture 2"/>
          <p:cNvPicPr>
            <a:picLocks noGrp="1" noChangeAspect="1" noChangeArrowheads="1"/>
          </p:cNvPicPr>
          <p:nvPr>
            <p:ph type="pic" sz="quarter" idx="10"/>
          </p:nvPr>
        </p:nvPicPr>
        <p:blipFill>
          <a:blip r:embed="rId2" cstate="print"/>
          <a:srcRect t="4795" b="4795"/>
          <a:stretch>
            <a:fillRect/>
          </a:stretch>
        </p:blipFill>
        <p:spPr bwMode="auto">
          <a:xfrm>
            <a:off x="6477000" y="1752600"/>
            <a:ext cx="2209800" cy="2919413"/>
          </a:xfrm>
          <a:prstGeom prst="rect">
            <a:avLst/>
          </a:prstGeom>
          <a:ln w="6350">
            <a:solidFill>
              <a:schemeClr val="bg1"/>
            </a:solidFill>
          </a:ln>
          <a:effectLst>
            <a:outerShdw blurRad="101600" sx="99000" sy="99000" algn="ctr" rotWithShape="0">
              <a:prstClr val="black">
                <a:alpha val="67000"/>
              </a:prst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Force Energy </a:t>
            </a:r>
            <a:endParaRPr lang="en-US" dirty="0"/>
          </a:p>
        </p:txBody>
      </p:sp>
      <p:sp>
        <p:nvSpPr>
          <p:cNvPr id="3" name="Content Placeholder 2"/>
          <p:cNvSpPr>
            <a:spLocks noGrp="1"/>
          </p:cNvSpPr>
          <p:nvPr>
            <p:ph idx="1"/>
          </p:nvPr>
        </p:nvSpPr>
        <p:spPr>
          <a:xfrm>
            <a:off x="457200" y="1494971"/>
            <a:ext cx="5867400" cy="4905829"/>
          </a:xfrm>
        </p:spPr>
        <p:txBody>
          <a:bodyPr>
            <a:normAutofit/>
          </a:bodyPr>
          <a:lstStyle/>
          <a:p>
            <a:r>
              <a:rPr lang="en-US" dirty="0" smtClean="0"/>
              <a:t>Western medicine rarely gives it credence </a:t>
            </a:r>
          </a:p>
          <a:p>
            <a:r>
              <a:rPr lang="en-US" dirty="0" smtClean="0"/>
              <a:t>100,000 reactions happen every second in every cell </a:t>
            </a:r>
          </a:p>
          <a:p>
            <a:r>
              <a:rPr lang="en-US" dirty="0" smtClean="0"/>
              <a:t>All these reactions have to happen in a coordinated sequence </a:t>
            </a:r>
          </a:p>
          <a:p>
            <a:r>
              <a:rPr lang="en-US" dirty="0" smtClean="0"/>
              <a:t>It’s impossible for our bodies to operate through just electricity and chemicals </a:t>
            </a:r>
          </a:p>
          <a:p>
            <a:endParaRPr lang="en-US" dirty="0"/>
          </a:p>
        </p:txBody>
      </p:sp>
      <p:pic>
        <p:nvPicPr>
          <p:cNvPr id="8194" name="Picture 2"/>
          <p:cNvPicPr>
            <a:picLocks noGrp="1" noChangeAspect="1" noChangeArrowheads="1"/>
          </p:cNvPicPr>
          <p:nvPr>
            <p:ph type="pic" sz="quarter" idx="10"/>
          </p:nvPr>
        </p:nvPicPr>
        <p:blipFill>
          <a:blip r:embed="rId2" cstate="print"/>
          <a:srcRect l="10308" r="10308"/>
          <a:stretch>
            <a:fillRect/>
          </a:stretch>
        </p:blipFill>
        <p:spPr bwMode="auto">
          <a:prstGeom prst="rect">
            <a:avLst/>
          </a:prstGeom>
          <a:ln w="3175">
            <a:solidFill>
              <a:schemeClr val="bg1"/>
            </a:solidFill>
          </a:ln>
          <a:effectLst>
            <a:outerShdw blurRad="101600" sx="99000" sy="99000" algn="ctr" rotWithShape="0">
              <a:prstClr val="black">
                <a:alpha val="67000"/>
              </a:prst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Your Energy </a:t>
            </a:r>
            <a:endParaRPr lang="en-US" dirty="0"/>
          </a:p>
        </p:txBody>
      </p:sp>
      <p:sp>
        <p:nvSpPr>
          <p:cNvPr id="3" name="Content Placeholder 2"/>
          <p:cNvSpPr>
            <a:spLocks noGrp="1"/>
          </p:cNvSpPr>
          <p:nvPr>
            <p:ph idx="1"/>
          </p:nvPr>
        </p:nvSpPr>
        <p:spPr>
          <a:xfrm>
            <a:off x="457200" y="1553029"/>
            <a:ext cx="5416826" cy="4847771"/>
          </a:xfrm>
        </p:spPr>
        <p:txBody>
          <a:bodyPr>
            <a:normAutofit/>
          </a:bodyPr>
          <a:lstStyle/>
          <a:p>
            <a:r>
              <a:rPr lang="en-US" dirty="0" smtClean="0"/>
              <a:t>Discovering our bodies have an electrical impulse </a:t>
            </a:r>
          </a:p>
          <a:p>
            <a:r>
              <a:rPr lang="en-US" dirty="0" smtClean="0"/>
              <a:t>Connective tissue is actually a semi-conductor for energy </a:t>
            </a:r>
          </a:p>
          <a:p>
            <a:r>
              <a:rPr lang="en-US" dirty="0" smtClean="0"/>
              <a:t>Bodies run on energy </a:t>
            </a:r>
          </a:p>
          <a:p>
            <a:r>
              <a:rPr lang="en-US" dirty="0" smtClean="0"/>
              <a:t>Eastern medicine has known this for thousands of years </a:t>
            </a:r>
          </a:p>
          <a:p>
            <a:endParaRPr lang="en-US" dirty="0"/>
          </a:p>
        </p:txBody>
      </p:sp>
      <p:pic>
        <p:nvPicPr>
          <p:cNvPr id="9220" name="Picture 4"/>
          <p:cNvPicPr>
            <a:picLocks noGrp="1" noChangeAspect="1" noChangeArrowheads="1"/>
          </p:cNvPicPr>
          <p:nvPr>
            <p:ph type="pic" sz="quarter" idx="10"/>
          </p:nvPr>
        </p:nvPicPr>
        <p:blipFill>
          <a:blip r:embed="rId2" cstate="print"/>
          <a:srcRect l="5316" r="5316"/>
          <a:stretch>
            <a:fillRect/>
          </a:stretch>
        </p:blipFill>
        <p:spPr bwMode="auto">
          <a:xfrm>
            <a:off x="6043613" y="1752600"/>
            <a:ext cx="2643187" cy="2024063"/>
          </a:xfrm>
          <a:prstGeom prst="rect">
            <a:avLst/>
          </a:prstGeom>
          <a:ln w="6350">
            <a:solidFill>
              <a:schemeClr val="bg1"/>
            </a:solidFill>
          </a:ln>
          <a:effectLst>
            <a:outerShdw blurRad="101600" sx="99000" sy="99000" algn="ctr" rotWithShape="0">
              <a:prstClr val="black">
                <a:alpha val="67000"/>
              </a:prst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 Channels </a:t>
            </a:r>
            <a:endParaRPr lang="en-US" dirty="0"/>
          </a:p>
        </p:txBody>
      </p:sp>
      <p:sp>
        <p:nvSpPr>
          <p:cNvPr id="3" name="Content Placeholder 2"/>
          <p:cNvSpPr>
            <a:spLocks noGrp="1"/>
          </p:cNvSpPr>
          <p:nvPr>
            <p:ph idx="1"/>
          </p:nvPr>
        </p:nvSpPr>
        <p:spPr>
          <a:xfrm>
            <a:off x="457200" y="1752600"/>
            <a:ext cx="5585791" cy="4648200"/>
          </a:xfrm>
        </p:spPr>
        <p:txBody>
          <a:bodyPr>
            <a:normAutofit/>
          </a:bodyPr>
          <a:lstStyle/>
          <a:p>
            <a:r>
              <a:rPr lang="en-US" dirty="0" smtClean="0"/>
              <a:t>Our bodies have energy channels </a:t>
            </a:r>
          </a:p>
          <a:p>
            <a:r>
              <a:rPr lang="en-US" dirty="0" smtClean="0"/>
              <a:t>Main arteries, blood vessels, veins and capillaries go all over our bodies </a:t>
            </a:r>
          </a:p>
          <a:p>
            <a:r>
              <a:rPr lang="en-US" dirty="0" smtClean="0"/>
              <a:t>Bring nourishment</a:t>
            </a:r>
          </a:p>
          <a:p>
            <a:r>
              <a:rPr lang="en-US" dirty="0" smtClean="0"/>
              <a:t>Energy channels allow life force energy to go all through our bodies and energize us </a:t>
            </a:r>
          </a:p>
          <a:p>
            <a:endParaRPr lang="en-US" dirty="0"/>
          </a:p>
        </p:txBody>
      </p:sp>
      <p:pic>
        <p:nvPicPr>
          <p:cNvPr id="10257" name="Picture 17"/>
          <p:cNvPicPr>
            <a:picLocks noGrp="1" noChangeAspect="1" noChangeArrowheads="1"/>
          </p:cNvPicPr>
          <p:nvPr>
            <p:ph type="pic" sz="quarter" idx="10"/>
          </p:nvPr>
        </p:nvPicPr>
        <p:blipFill>
          <a:blip r:embed="rId2" cstate="print"/>
          <a:srcRect t="2907" b="2907"/>
          <a:stretch>
            <a:fillRect/>
          </a:stretch>
        </p:blipFill>
        <p:spPr bwMode="auto">
          <a:xfrm>
            <a:off x="6477000" y="1752600"/>
            <a:ext cx="2209800" cy="2987675"/>
          </a:xfrm>
          <a:prstGeom prst="rect">
            <a:avLst/>
          </a:prstGeom>
          <a:ln w="6350">
            <a:solidFill>
              <a:schemeClr val="bg1"/>
            </a:solidFill>
          </a:ln>
          <a:effectLst>
            <a:outerShdw blurRad="101600" sx="99000" sy="99000" algn="ctr" rotWithShape="0">
              <a:prstClr val="black">
                <a:alpha val="67000"/>
              </a:prst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 Channels </a:t>
            </a:r>
            <a:endParaRPr lang="en-US" dirty="0"/>
          </a:p>
        </p:txBody>
      </p:sp>
      <p:sp>
        <p:nvSpPr>
          <p:cNvPr id="7" name="Down Arrow Callout 6"/>
          <p:cNvSpPr/>
          <p:nvPr/>
        </p:nvSpPr>
        <p:spPr>
          <a:xfrm>
            <a:off x="904462" y="1590261"/>
            <a:ext cx="3415748" cy="2196548"/>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latin typeface="Arial" pitchFamily="34" charset="0"/>
                <a:cs typeface="Arial" pitchFamily="34" charset="0"/>
              </a:rPr>
              <a:t>Open and flowing</a:t>
            </a:r>
            <a:endParaRPr lang="en-US" sz="2400" dirty="0">
              <a:latin typeface="Arial" pitchFamily="34" charset="0"/>
              <a:cs typeface="Arial" pitchFamily="34" charset="0"/>
            </a:endParaRPr>
          </a:p>
        </p:txBody>
      </p:sp>
      <p:sp>
        <p:nvSpPr>
          <p:cNvPr id="8" name="Down Arrow Callout 7"/>
          <p:cNvSpPr/>
          <p:nvPr/>
        </p:nvSpPr>
        <p:spPr>
          <a:xfrm>
            <a:off x="4923184" y="1593574"/>
            <a:ext cx="3415748" cy="2196548"/>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2400" dirty="0" smtClean="0">
                <a:latin typeface="Arial" pitchFamily="34" charset="0"/>
                <a:cs typeface="Arial" pitchFamily="34" charset="0"/>
              </a:rPr>
              <a:t>Closed and </a:t>
            </a:r>
          </a:p>
          <a:p>
            <a:pPr algn="ctr"/>
            <a:r>
              <a:rPr lang="en-US" sz="2400" dirty="0" smtClean="0">
                <a:latin typeface="Arial" pitchFamily="34" charset="0"/>
                <a:cs typeface="Arial" pitchFamily="34" charset="0"/>
              </a:rPr>
              <a:t>blocked </a:t>
            </a:r>
          </a:p>
        </p:txBody>
      </p:sp>
      <p:sp>
        <p:nvSpPr>
          <p:cNvPr id="9" name="Rectangle 8"/>
          <p:cNvSpPr/>
          <p:nvPr/>
        </p:nvSpPr>
        <p:spPr>
          <a:xfrm>
            <a:off x="904460" y="4065091"/>
            <a:ext cx="3419061" cy="1476637"/>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dirty="0" smtClean="0">
                <a:latin typeface="Arial" pitchFamily="34" charset="0"/>
                <a:cs typeface="Arial" pitchFamily="34" charset="0"/>
              </a:rPr>
              <a:t>Life force to all </a:t>
            </a:r>
            <a:br>
              <a:rPr lang="en-US" sz="2400" dirty="0" smtClean="0">
                <a:latin typeface="Arial" pitchFamily="34" charset="0"/>
                <a:cs typeface="Arial" pitchFamily="34" charset="0"/>
              </a:rPr>
            </a:br>
            <a:r>
              <a:rPr lang="en-US" sz="2400" dirty="0" smtClean="0">
                <a:latin typeface="Arial" pitchFamily="34" charset="0"/>
                <a:cs typeface="Arial" pitchFamily="34" charset="0"/>
              </a:rPr>
              <a:t>parts of your body </a:t>
            </a:r>
          </a:p>
        </p:txBody>
      </p:sp>
      <p:sp>
        <p:nvSpPr>
          <p:cNvPr id="10" name="Rectangle 9"/>
          <p:cNvSpPr/>
          <p:nvPr/>
        </p:nvSpPr>
        <p:spPr>
          <a:xfrm>
            <a:off x="4933114" y="4068404"/>
            <a:ext cx="3419061" cy="1476637"/>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2400" dirty="0" smtClean="0">
                <a:latin typeface="Arial" pitchFamily="34" charset="0"/>
                <a:cs typeface="Arial" pitchFamily="34" charset="0"/>
              </a:rPr>
              <a:t>Lots of problems…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Blocked Energy Channels </a:t>
            </a:r>
            <a:endParaRPr lang="en-US" dirty="0"/>
          </a:p>
        </p:txBody>
      </p:sp>
      <p:sp>
        <p:nvSpPr>
          <p:cNvPr id="3" name="Content Placeholder 2"/>
          <p:cNvSpPr>
            <a:spLocks noGrp="1"/>
          </p:cNvSpPr>
          <p:nvPr>
            <p:ph idx="1"/>
          </p:nvPr>
        </p:nvSpPr>
        <p:spPr/>
        <p:txBody>
          <a:bodyPr>
            <a:normAutofit/>
          </a:bodyPr>
          <a:lstStyle/>
          <a:p>
            <a:r>
              <a:rPr lang="en-US" dirty="0" smtClean="0"/>
              <a:t>Weak, devitalized </a:t>
            </a:r>
          </a:p>
          <a:p>
            <a:r>
              <a:rPr lang="en-US" dirty="0" smtClean="0"/>
              <a:t>Diseases </a:t>
            </a:r>
          </a:p>
          <a:p>
            <a:r>
              <a:rPr lang="en-US" dirty="0" smtClean="0"/>
              <a:t>Consistently craving sugar </a:t>
            </a:r>
          </a:p>
          <a:p>
            <a:r>
              <a:rPr lang="en-US" dirty="0" smtClean="0"/>
              <a:t>More stressed out </a:t>
            </a:r>
          </a:p>
          <a:p>
            <a:endParaRPr lang="en-US" dirty="0"/>
          </a:p>
        </p:txBody>
      </p:sp>
      <p:pic>
        <p:nvPicPr>
          <p:cNvPr id="30723" name="Picture 3"/>
          <p:cNvPicPr>
            <a:picLocks noGrp="1" noChangeAspect="1" noChangeArrowheads="1"/>
          </p:cNvPicPr>
          <p:nvPr>
            <p:ph type="pic" sz="quarter" idx="10"/>
          </p:nvPr>
        </p:nvPicPr>
        <p:blipFill>
          <a:blip r:embed="rId2" cstate="print"/>
          <a:srcRect l="5677" r="5677"/>
          <a:stretch>
            <a:fillRect/>
          </a:stretch>
        </p:blipFill>
        <p:spPr bwMode="auto">
          <a:xfrm>
            <a:off x="5873750" y="1752600"/>
            <a:ext cx="2813050" cy="2173288"/>
          </a:xfrm>
          <a:prstGeom prst="rect">
            <a:avLst/>
          </a:prstGeom>
          <a:ln w="6350">
            <a:solidFill>
              <a:schemeClr val="bg1"/>
            </a:solidFill>
          </a:ln>
          <a:effectLst>
            <a:outerShdw blurRad="101600" sx="99000" sy="99000" algn="ctr" rotWithShape="0">
              <a:prstClr val="black">
                <a:alpha val="67000"/>
              </a:prst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Vicious Cycle </a:t>
            </a:r>
            <a:endParaRPr lang="en-US" dirty="0"/>
          </a:p>
        </p:txBody>
      </p:sp>
      <p:sp>
        <p:nvSpPr>
          <p:cNvPr id="6" name="Rounded Rectangle 5"/>
          <p:cNvSpPr/>
          <p:nvPr/>
        </p:nvSpPr>
        <p:spPr>
          <a:xfrm>
            <a:off x="536718" y="1590261"/>
            <a:ext cx="1918252" cy="1490869"/>
          </a:xfrm>
          <a:prstGeom prst="roundRect">
            <a:avLst>
              <a:gd name="adj" fmla="val 6000"/>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itchFamily="34" charset="0"/>
                <a:cs typeface="Arial" pitchFamily="34" charset="0"/>
              </a:rPr>
              <a:t>More blocked your energy channels are</a:t>
            </a:r>
            <a:endParaRPr lang="en-US" sz="2000" dirty="0">
              <a:latin typeface="Arial" pitchFamily="34" charset="0"/>
              <a:cs typeface="Arial" pitchFamily="34" charset="0"/>
            </a:endParaRPr>
          </a:p>
        </p:txBody>
      </p:sp>
      <p:sp>
        <p:nvSpPr>
          <p:cNvPr id="7" name="Rounded Rectangle 6"/>
          <p:cNvSpPr/>
          <p:nvPr/>
        </p:nvSpPr>
        <p:spPr>
          <a:xfrm>
            <a:off x="3660893" y="1593574"/>
            <a:ext cx="1918252" cy="1490869"/>
          </a:xfrm>
          <a:prstGeom prst="roundRect">
            <a:avLst>
              <a:gd name="adj" fmla="val 6000"/>
            </a:avLst>
          </a:prstGeom>
          <a:solidFill>
            <a:srgbClr val="00C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itchFamily="34" charset="0"/>
                <a:cs typeface="Arial" pitchFamily="34" charset="0"/>
              </a:rPr>
              <a:t>More tired</a:t>
            </a:r>
          </a:p>
        </p:txBody>
      </p:sp>
      <p:sp>
        <p:nvSpPr>
          <p:cNvPr id="8" name="Rounded Rectangle 7"/>
          <p:cNvSpPr/>
          <p:nvPr/>
        </p:nvSpPr>
        <p:spPr>
          <a:xfrm>
            <a:off x="6745315" y="1586948"/>
            <a:ext cx="1918252" cy="1490869"/>
          </a:xfrm>
          <a:prstGeom prst="roundRect">
            <a:avLst>
              <a:gd name="adj" fmla="val 6000"/>
            </a:avLst>
          </a:prstGeom>
          <a:solidFill>
            <a:srgbClr val="00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itchFamily="34" charset="0"/>
                <a:cs typeface="Arial" pitchFamily="34" charset="0"/>
              </a:rPr>
              <a:t>More stressed </a:t>
            </a:r>
            <a:endParaRPr lang="en-US" sz="2000" dirty="0">
              <a:latin typeface="Arial" pitchFamily="34" charset="0"/>
              <a:cs typeface="Arial" pitchFamily="34" charset="0"/>
            </a:endParaRPr>
          </a:p>
        </p:txBody>
      </p:sp>
      <p:sp>
        <p:nvSpPr>
          <p:cNvPr id="9" name="Rounded Rectangle 8"/>
          <p:cNvSpPr/>
          <p:nvPr/>
        </p:nvSpPr>
        <p:spPr>
          <a:xfrm>
            <a:off x="540031" y="4306936"/>
            <a:ext cx="1918252" cy="1490869"/>
          </a:xfrm>
          <a:prstGeom prst="roundRect">
            <a:avLst>
              <a:gd name="adj" fmla="val 6000"/>
            </a:avLst>
          </a:prstGeom>
          <a:solidFill>
            <a:srgbClr val="66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itchFamily="34" charset="0"/>
                <a:cs typeface="Arial" pitchFamily="34" charset="0"/>
              </a:rPr>
              <a:t>More blockages in your body </a:t>
            </a:r>
          </a:p>
        </p:txBody>
      </p:sp>
      <p:sp>
        <p:nvSpPr>
          <p:cNvPr id="10" name="Rounded Rectangle 9"/>
          <p:cNvSpPr/>
          <p:nvPr/>
        </p:nvSpPr>
        <p:spPr>
          <a:xfrm>
            <a:off x="3664206" y="4310249"/>
            <a:ext cx="1918252" cy="1490869"/>
          </a:xfrm>
          <a:prstGeom prst="roundRect">
            <a:avLst>
              <a:gd name="adj" fmla="val 6000"/>
            </a:avLst>
          </a:prstGeom>
          <a:solidFill>
            <a:srgbClr val="3B4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itchFamily="34" charset="0"/>
                <a:cs typeface="Arial" pitchFamily="34" charset="0"/>
              </a:rPr>
              <a:t>More weight you gain </a:t>
            </a:r>
            <a:endParaRPr lang="en-US" sz="2000" dirty="0">
              <a:latin typeface="Arial" pitchFamily="34" charset="0"/>
              <a:cs typeface="Arial" pitchFamily="34" charset="0"/>
            </a:endParaRPr>
          </a:p>
        </p:txBody>
      </p:sp>
      <p:sp>
        <p:nvSpPr>
          <p:cNvPr id="11" name="Rounded Rectangle 10"/>
          <p:cNvSpPr/>
          <p:nvPr/>
        </p:nvSpPr>
        <p:spPr>
          <a:xfrm>
            <a:off x="6748628" y="4303623"/>
            <a:ext cx="1918252" cy="1490869"/>
          </a:xfrm>
          <a:prstGeom prst="roundRect">
            <a:avLst>
              <a:gd name="adj" fmla="val 6000"/>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itchFamily="34" charset="0"/>
                <a:cs typeface="Arial" pitchFamily="34" charset="0"/>
              </a:rPr>
              <a:t>Harder your life gets </a:t>
            </a:r>
          </a:p>
        </p:txBody>
      </p:sp>
      <p:sp>
        <p:nvSpPr>
          <p:cNvPr id="12" name="Right Arrow 11"/>
          <p:cNvSpPr/>
          <p:nvPr/>
        </p:nvSpPr>
        <p:spPr>
          <a:xfrm>
            <a:off x="2604053" y="2077278"/>
            <a:ext cx="943092" cy="467139"/>
          </a:xfrm>
          <a:prstGeom prst="rightArrow">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a:off x="5698402" y="2080590"/>
            <a:ext cx="943092" cy="467139"/>
          </a:xfrm>
          <a:prstGeom prst="rightArrow">
            <a:avLst/>
          </a:prstGeom>
          <a:solidFill>
            <a:srgbClr val="00C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rot="5400000">
            <a:off x="7282037" y="3435625"/>
            <a:ext cx="943092" cy="467139"/>
          </a:xfrm>
          <a:prstGeom prst="rightArrow">
            <a:avLst/>
          </a:prstGeom>
          <a:solidFill>
            <a:srgbClr val="00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ight Arrow 16"/>
          <p:cNvSpPr/>
          <p:nvPr/>
        </p:nvSpPr>
        <p:spPr>
          <a:xfrm rot="10800000">
            <a:off x="2607366" y="4863549"/>
            <a:ext cx="943092" cy="467139"/>
          </a:xfrm>
          <a:prstGeom prst="rightArrow">
            <a:avLst/>
          </a:prstGeom>
          <a:solidFill>
            <a:srgbClr val="3B4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p:cNvSpPr/>
          <p:nvPr/>
        </p:nvSpPr>
        <p:spPr>
          <a:xfrm rot="10800000">
            <a:off x="5701715" y="4866861"/>
            <a:ext cx="943092" cy="467139"/>
          </a:xfrm>
          <a:prstGeom prst="rightArrow">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Blocked Energy Channels</a:t>
            </a:r>
            <a:endParaRPr lang="en-US" dirty="0"/>
          </a:p>
        </p:txBody>
      </p:sp>
      <p:sp>
        <p:nvSpPr>
          <p:cNvPr id="3" name="Content Placeholder 2"/>
          <p:cNvSpPr>
            <a:spLocks noGrp="1"/>
          </p:cNvSpPr>
          <p:nvPr>
            <p:ph idx="1"/>
          </p:nvPr>
        </p:nvSpPr>
        <p:spPr>
          <a:xfrm>
            <a:off x="457200" y="1752600"/>
            <a:ext cx="4959626" cy="4648200"/>
          </a:xfrm>
        </p:spPr>
        <p:txBody>
          <a:bodyPr>
            <a:normAutofit/>
          </a:bodyPr>
          <a:lstStyle/>
          <a:p>
            <a:r>
              <a:rPr lang="en-US" dirty="0" smtClean="0"/>
              <a:t>Means parts of your body are cut off from life force energy </a:t>
            </a:r>
          </a:p>
          <a:p>
            <a:r>
              <a:rPr lang="en-US" dirty="0" smtClean="0"/>
              <a:t>This means dying, decaying, stagnating energy </a:t>
            </a:r>
          </a:p>
          <a:p>
            <a:r>
              <a:rPr lang="en-US" dirty="0" smtClean="0"/>
              <a:t>It causes a number of health problems </a:t>
            </a:r>
          </a:p>
          <a:p>
            <a:endParaRPr lang="en-US" dirty="0"/>
          </a:p>
        </p:txBody>
      </p:sp>
      <p:pic>
        <p:nvPicPr>
          <p:cNvPr id="31746" name="Picture 2"/>
          <p:cNvPicPr>
            <a:picLocks noGrp="1" noChangeAspect="1" noChangeArrowheads="1"/>
          </p:cNvPicPr>
          <p:nvPr>
            <p:ph type="pic" sz="quarter" idx="10"/>
          </p:nvPr>
        </p:nvPicPr>
        <p:blipFill>
          <a:blip r:embed="rId2" cstate="print"/>
          <a:srcRect l="3284" r="3284"/>
          <a:stretch>
            <a:fillRect/>
          </a:stretch>
        </p:blipFill>
        <p:spPr bwMode="auto">
          <a:xfrm>
            <a:off x="5800498" y="1825171"/>
            <a:ext cx="2871787" cy="2103438"/>
          </a:xfrm>
          <a:prstGeom prst="rect">
            <a:avLst/>
          </a:prstGeom>
          <a:ln w="6350">
            <a:solidFill>
              <a:schemeClr val="bg1"/>
            </a:solidFill>
          </a:ln>
          <a:effectLst>
            <a:outerShdw blurRad="101600" sx="99000" sy="99000" algn="ctr" rotWithShape="0">
              <a:prstClr val="black">
                <a:alpha val="67000"/>
              </a:prst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Blocks Channels? </a:t>
            </a:r>
            <a:endParaRPr lang="en-US" dirty="0"/>
          </a:p>
        </p:txBody>
      </p:sp>
      <p:sp>
        <p:nvSpPr>
          <p:cNvPr id="3" name="Content Placeholder 2"/>
          <p:cNvSpPr>
            <a:spLocks noGrp="1"/>
          </p:cNvSpPr>
          <p:nvPr>
            <p:ph idx="1"/>
          </p:nvPr>
        </p:nvSpPr>
        <p:spPr>
          <a:xfrm>
            <a:off x="457200" y="1752600"/>
            <a:ext cx="5297557" cy="4648200"/>
          </a:xfrm>
        </p:spPr>
        <p:txBody>
          <a:bodyPr>
            <a:normAutofit/>
          </a:bodyPr>
          <a:lstStyle/>
          <a:p>
            <a:r>
              <a:rPr lang="en-US" dirty="0" smtClean="0"/>
              <a:t>Negative thoughts </a:t>
            </a:r>
          </a:p>
          <a:p>
            <a:r>
              <a:rPr lang="en-US" dirty="0" smtClean="0"/>
              <a:t>Fear </a:t>
            </a:r>
          </a:p>
          <a:p>
            <a:r>
              <a:rPr lang="en-US" dirty="0" smtClean="0"/>
              <a:t>Stress </a:t>
            </a:r>
          </a:p>
          <a:p>
            <a:r>
              <a:rPr lang="en-US" dirty="0" smtClean="0"/>
              <a:t>Your energy channels constrict when they don’t want negative energy to enter </a:t>
            </a:r>
          </a:p>
          <a:p>
            <a:endParaRPr lang="en-US" dirty="0"/>
          </a:p>
        </p:txBody>
      </p:sp>
      <p:pic>
        <p:nvPicPr>
          <p:cNvPr id="33796" name="Picture 4"/>
          <p:cNvPicPr>
            <a:picLocks noGrp="1" noChangeAspect="1" noChangeArrowheads="1"/>
          </p:cNvPicPr>
          <p:nvPr>
            <p:ph type="pic" sz="quarter" idx="10"/>
          </p:nvPr>
        </p:nvPicPr>
        <p:blipFill>
          <a:blip r:embed="rId2" cstate="print"/>
          <a:srcRect t="3123" b="3123"/>
          <a:stretch>
            <a:fillRect/>
          </a:stretch>
        </p:blipFill>
        <p:spPr bwMode="auto">
          <a:xfrm>
            <a:off x="6477000" y="1752600"/>
            <a:ext cx="2209800" cy="3027363"/>
          </a:xfrm>
          <a:prstGeom prst="rect">
            <a:avLst/>
          </a:prstGeom>
          <a:ln w="6350">
            <a:solidFill>
              <a:schemeClr val="bg1"/>
            </a:solidFill>
          </a:ln>
          <a:effectLst>
            <a:outerShdw blurRad="101600" sx="99000" sy="99000" algn="ctr" rotWithShape="0">
              <a:prstClr val="black">
                <a:alpha val="67000"/>
              </a:prst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Rounded Rectangle 5"/>
          <p:cNvSpPr/>
          <p:nvPr/>
        </p:nvSpPr>
        <p:spPr>
          <a:xfrm>
            <a:off x="811655" y="1149630"/>
            <a:ext cx="1918252" cy="1490869"/>
          </a:xfrm>
          <a:prstGeom prst="roundRect">
            <a:avLst>
              <a:gd name="adj" fmla="val 6000"/>
            </a:avLst>
          </a:prstGeom>
          <a:solidFill>
            <a:srgbClr val="00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itchFamily="34" charset="0"/>
                <a:cs typeface="Arial" pitchFamily="34" charset="0"/>
              </a:rPr>
              <a:t>Positive thoughts</a:t>
            </a:r>
            <a:endParaRPr lang="en-US" sz="2000" b="1" dirty="0">
              <a:latin typeface="Arial" pitchFamily="34" charset="0"/>
              <a:cs typeface="Arial" pitchFamily="34" charset="0"/>
            </a:endParaRPr>
          </a:p>
        </p:txBody>
      </p:sp>
      <p:sp>
        <p:nvSpPr>
          <p:cNvPr id="7" name="Rounded Rectangle 6"/>
          <p:cNvSpPr/>
          <p:nvPr/>
        </p:nvSpPr>
        <p:spPr>
          <a:xfrm>
            <a:off x="3727118" y="1152943"/>
            <a:ext cx="1918252" cy="1490869"/>
          </a:xfrm>
          <a:prstGeom prst="roundRect">
            <a:avLst>
              <a:gd name="adj" fmla="val 6000"/>
            </a:avLst>
          </a:prstGeom>
          <a:solidFill>
            <a:srgbClr val="00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itchFamily="34" charset="0"/>
                <a:cs typeface="Arial" pitchFamily="34" charset="0"/>
              </a:rPr>
              <a:t>Higher energy </a:t>
            </a:r>
          </a:p>
        </p:txBody>
      </p:sp>
      <p:sp>
        <p:nvSpPr>
          <p:cNvPr id="8" name="Rounded Rectangle 7"/>
          <p:cNvSpPr/>
          <p:nvPr/>
        </p:nvSpPr>
        <p:spPr>
          <a:xfrm>
            <a:off x="6629345" y="1152943"/>
            <a:ext cx="1918252" cy="1490869"/>
          </a:xfrm>
          <a:prstGeom prst="roundRect">
            <a:avLst>
              <a:gd name="adj" fmla="val 6000"/>
            </a:avLst>
          </a:prstGeom>
          <a:solidFill>
            <a:srgbClr val="00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itchFamily="34" charset="0"/>
                <a:cs typeface="Arial" pitchFamily="34" charset="0"/>
              </a:rPr>
              <a:t>Higher vibration </a:t>
            </a:r>
          </a:p>
        </p:txBody>
      </p:sp>
      <p:sp>
        <p:nvSpPr>
          <p:cNvPr id="9" name="Oval 8"/>
          <p:cNvSpPr/>
          <p:nvPr/>
        </p:nvSpPr>
        <p:spPr>
          <a:xfrm>
            <a:off x="1649896" y="3240160"/>
            <a:ext cx="2395331" cy="239533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itchFamily="34" charset="0"/>
                <a:cs typeface="Arial" pitchFamily="34" charset="0"/>
              </a:rPr>
              <a:t>Negativity, jealousy, resentment, hatred </a:t>
            </a:r>
            <a:endParaRPr lang="en-US" sz="2000" b="1" dirty="0">
              <a:latin typeface="Arial" pitchFamily="34" charset="0"/>
              <a:cs typeface="Arial" pitchFamily="34" charset="0"/>
            </a:endParaRPr>
          </a:p>
        </p:txBody>
      </p:sp>
      <p:sp>
        <p:nvSpPr>
          <p:cNvPr id="10" name="Oval 9"/>
          <p:cNvSpPr/>
          <p:nvPr/>
        </p:nvSpPr>
        <p:spPr>
          <a:xfrm>
            <a:off x="5241217" y="3213655"/>
            <a:ext cx="2395331" cy="239533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itchFamily="34" charset="0"/>
                <a:cs typeface="Arial" pitchFamily="34" charset="0"/>
              </a:rPr>
              <a:t>Lower type of energy vibration </a:t>
            </a:r>
            <a:endParaRPr lang="en-US" sz="2000" b="1" dirty="0">
              <a:latin typeface="Arial" pitchFamily="34" charset="0"/>
              <a:cs typeface="Arial" pitchFamily="34" charset="0"/>
            </a:endParaRPr>
          </a:p>
        </p:txBody>
      </p:sp>
      <p:sp>
        <p:nvSpPr>
          <p:cNvPr id="11" name="Rectangle 10"/>
          <p:cNvSpPr/>
          <p:nvPr/>
        </p:nvSpPr>
        <p:spPr>
          <a:xfrm>
            <a:off x="3001617" y="1649900"/>
            <a:ext cx="496957" cy="178904"/>
          </a:xfrm>
          <a:prstGeom prst="rect">
            <a:avLst/>
          </a:prstGeom>
          <a:solidFill>
            <a:srgbClr val="00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004930" y="1931507"/>
            <a:ext cx="496957" cy="178904"/>
          </a:xfrm>
          <a:prstGeom prst="rect">
            <a:avLst/>
          </a:prstGeom>
          <a:solidFill>
            <a:srgbClr val="00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887277" y="1653213"/>
            <a:ext cx="496957" cy="178904"/>
          </a:xfrm>
          <a:prstGeom prst="rect">
            <a:avLst/>
          </a:prstGeom>
          <a:solidFill>
            <a:srgbClr val="00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880651" y="1934820"/>
            <a:ext cx="496957" cy="178904"/>
          </a:xfrm>
          <a:prstGeom prst="rect">
            <a:avLst/>
          </a:prstGeom>
          <a:solidFill>
            <a:srgbClr val="00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277139" y="4137996"/>
            <a:ext cx="662609" cy="2054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latin typeface="Arial" pitchFamily="34" charset="0"/>
              <a:cs typeface="Arial" pitchFamily="34" charset="0"/>
            </a:endParaRPr>
          </a:p>
        </p:txBody>
      </p:sp>
      <p:sp>
        <p:nvSpPr>
          <p:cNvPr id="16" name="Rectangle 15"/>
          <p:cNvSpPr/>
          <p:nvPr/>
        </p:nvSpPr>
        <p:spPr>
          <a:xfrm>
            <a:off x="4270513" y="4419603"/>
            <a:ext cx="662609" cy="2054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latin typeface="Arial" pitchFamily="34"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Rounded Rectangle 5"/>
          <p:cNvSpPr/>
          <p:nvPr/>
        </p:nvSpPr>
        <p:spPr>
          <a:xfrm>
            <a:off x="2133560" y="1139691"/>
            <a:ext cx="1918252" cy="1490869"/>
          </a:xfrm>
          <a:prstGeom prst="roundRect">
            <a:avLst>
              <a:gd name="adj" fmla="val 6000"/>
            </a:avLst>
          </a:prstGeom>
          <a:solidFill>
            <a:srgbClr val="00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itchFamily="34" charset="0"/>
                <a:cs typeface="Arial" pitchFamily="34" charset="0"/>
              </a:rPr>
              <a:t>Higher emotion </a:t>
            </a:r>
          </a:p>
        </p:txBody>
      </p:sp>
      <p:sp>
        <p:nvSpPr>
          <p:cNvPr id="7" name="Rounded Rectangle 6"/>
          <p:cNvSpPr/>
          <p:nvPr/>
        </p:nvSpPr>
        <p:spPr>
          <a:xfrm>
            <a:off x="5049023" y="1143004"/>
            <a:ext cx="1918252" cy="1490869"/>
          </a:xfrm>
          <a:prstGeom prst="roundRect">
            <a:avLst>
              <a:gd name="adj" fmla="val 6000"/>
            </a:avLst>
          </a:prstGeom>
          <a:solidFill>
            <a:srgbClr val="00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itchFamily="34" charset="0"/>
                <a:cs typeface="Arial" pitchFamily="34" charset="0"/>
              </a:rPr>
              <a:t>Clear water</a:t>
            </a:r>
          </a:p>
        </p:txBody>
      </p:sp>
      <p:sp>
        <p:nvSpPr>
          <p:cNvPr id="9" name="Oval 8"/>
          <p:cNvSpPr/>
          <p:nvPr/>
        </p:nvSpPr>
        <p:spPr>
          <a:xfrm>
            <a:off x="626164" y="3107598"/>
            <a:ext cx="2050822" cy="205082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smtClean="0">
                <a:latin typeface="Arial" pitchFamily="34" charset="0"/>
                <a:cs typeface="Arial" pitchFamily="34" charset="0"/>
              </a:rPr>
              <a:t>Negative emotion </a:t>
            </a:r>
          </a:p>
        </p:txBody>
      </p:sp>
      <p:sp>
        <p:nvSpPr>
          <p:cNvPr id="10" name="Oval 9"/>
          <p:cNvSpPr/>
          <p:nvPr/>
        </p:nvSpPr>
        <p:spPr>
          <a:xfrm>
            <a:off x="3641015" y="3150667"/>
            <a:ext cx="2050822" cy="205082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itchFamily="34" charset="0"/>
                <a:cs typeface="Arial" pitchFamily="34" charset="0"/>
              </a:rPr>
              <a:t>Thick molasses</a:t>
            </a:r>
            <a:endParaRPr lang="en-US" sz="2000" b="1" dirty="0">
              <a:latin typeface="Arial" pitchFamily="34" charset="0"/>
              <a:cs typeface="Arial" pitchFamily="34" charset="0"/>
            </a:endParaRPr>
          </a:p>
        </p:txBody>
      </p:sp>
      <p:sp>
        <p:nvSpPr>
          <p:cNvPr id="11" name="Rectangle 10"/>
          <p:cNvSpPr/>
          <p:nvPr/>
        </p:nvSpPr>
        <p:spPr>
          <a:xfrm>
            <a:off x="4323522" y="1639961"/>
            <a:ext cx="496957" cy="178904"/>
          </a:xfrm>
          <a:prstGeom prst="rect">
            <a:avLst/>
          </a:prstGeom>
          <a:solidFill>
            <a:srgbClr val="00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326835" y="1921568"/>
            <a:ext cx="496957" cy="178904"/>
          </a:xfrm>
          <a:prstGeom prst="rect">
            <a:avLst/>
          </a:prstGeom>
          <a:solidFill>
            <a:srgbClr val="00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835963" y="4008794"/>
            <a:ext cx="662609" cy="2054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latin typeface="Arial" pitchFamily="34" charset="0"/>
              <a:cs typeface="Arial" pitchFamily="34" charset="0"/>
            </a:endParaRPr>
          </a:p>
        </p:txBody>
      </p:sp>
      <p:sp>
        <p:nvSpPr>
          <p:cNvPr id="16" name="Rectangle 15"/>
          <p:cNvSpPr/>
          <p:nvPr/>
        </p:nvSpPr>
        <p:spPr>
          <a:xfrm>
            <a:off x="2829337" y="4290401"/>
            <a:ext cx="662609" cy="2054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latin typeface="Arial" pitchFamily="34" charset="0"/>
              <a:cs typeface="Arial" pitchFamily="34" charset="0"/>
            </a:endParaRPr>
          </a:p>
        </p:txBody>
      </p:sp>
      <p:sp>
        <p:nvSpPr>
          <p:cNvPr id="17" name="Oval 16"/>
          <p:cNvSpPr/>
          <p:nvPr/>
        </p:nvSpPr>
        <p:spPr>
          <a:xfrm>
            <a:off x="6476952" y="3144041"/>
            <a:ext cx="2050822" cy="205082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itchFamily="34" charset="0"/>
                <a:cs typeface="Arial" pitchFamily="34" charset="0"/>
              </a:rPr>
              <a:t>Gets stuck in energy channels </a:t>
            </a:r>
          </a:p>
        </p:txBody>
      </p:sp>
      <p:sp>
        <p:nvSpPr>
          <p:cNvPr id="18" name="Right Arrow 17"/>
          <p:cNvSpPr/>
          <p:nvPr/>
        </p:nvSpPr>
        <p:spPr>
          <a:xfrm>
            <a:off x="5814388" y="4015415"/>
            <a:ext cx="576473" cy="41744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a:off x="5953538" y="5347251"/>
            <a:ext cx="2733261" cy="98397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Arial" pitchFamily="34" charset="0"/>
                <a:cs typeface="Arial" pitchFamily="34" charset="0"/>
              </a:rPr>
              <a:t>Energy can’t flow </a:t>
            </a:r>
            <a:endParaRPr lang="en-US" sz="2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Spiral </a:t>
            </a:r>
            <a:endParaRPr lang="en-US" dirty="0"/>
          </a:p>
        </p:txBody>
      </p:sp>
      <p:sp>
        <p:nvSpPr>
          <p:cNvPr id="3" name="Content Placeholder 2"/>
          <p:cNvSpPr>
            <a:spLocks noGrp="1"/>
          </p:cNvSpPr>
          <p:nvPr>
            <p:ph idx="1"/>
          </p:nvPr>
        </p:nvSpPr>
        <p:spPr>
          <a:xfrm>
            <a:off x="457200" y="1596571"/>
            <a:ext cx="5297557" cy="4804229"/>
          </a:xfrm>
        </p:spPr>
        <p:txBody>
          <a:bodyPr>
            <a:normAutofit/>
          </a:bodyPr>
          <a:lstStyle/>
          <a:p>
            <a:r>
              <a:rPr lang="en-US" dirty="0" smtClean="0"/>
              <a:t>Chronic state of exhaustion</a:t>
            </a:r>
          </a:p>
          <a:p>
            <a:r>
              <a:rPr lang="en-US" dirty="0" smtClean="0"/>
              <a:t>More tired, exhausted, blocked, weak, devitalized, stressed out </a:t>
            </a:r>
          </a:p>
          <a:p>
            <a:r>
              <a:rPr lang="en-US" dirty="0" smtClean="0"/>
              <a:t>Activates your FAT Programs </a:t>
            </a:r>
          </a:p>
          <a:p>
            <a:r>
              <a:rPr lang="en-US" dirty="0" smtClean="0"/>
              <a:t>Causes junk food cravings </a:t>
            </a:r>
          </a:p>
          <a:p>
            <a:r>
              <a:rPr lang="en-US" dirty="0" smtClean="0"/>
              <a:t>Makes you heavier </a:t>
            </a:r>
          </a:p>
          <a:p>
            <a:endParaRPr lang="en-US" dirty="0"/>
          </a:p>
        </p:txBody>
      </p:sp>
      <p:pic>
        <p:nvPicPr>
          <p:cNvPr id="35842" name="Picture 2" descr="http://img2.timeinc.net/health/images/gallery/living/work-yawn-tired-400x400.jpg"/>
          <p:cNvPicPr>
            <a:picLocks noGrp="1" noChangeAspect="1" noChangeArrowheads="1"/>
          </p:cNvPicPr>
          <p:nvPr>
            <p:ph type="pic" sz="quarter" idx="10"/>
          </p:nvPr>
        </p:nvPicPr>
        <p:blipFill>
          <a:blip r:embed="rId2" cstate="print"/>
          <a:srcRect t="856" b="856"/>
          <a:stretch>
            <a:fillRect/>
          </a:stretch>
        </p:blipFill>
        <p:spPr bwMode="auto">
          <a:xfrm>
            <a:off x="6181725" y="1752600"/>
            <a:ext cx="2505075" cy="2462213"/>
          </a:xfrm>
          <a:prstGeom prst="rect">
            <a:avLst/>
          </a:prstGeom>
          <a:ln w="6350">
            <a:solidFill>
              <a:schemeClr val="bg1"/>
            </a:solidFill>
          </a:ln>
          <a:effectLst>
            <a:outerShdw blurRad="101600" sx="99000" sy="99000" algn="ctr" rotWithShape="0">
              <a:prstClr val="black">
                <a:alpha val="67000"/>
              </a:prst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2574" y="274638"/>
            <a:ext cx="8955314" cy="1143000"/>
          </a:xfrm>
        </p:spPr>
        <p:txBody>
          <a:bodyPr>
            <a:noAutofit/>
          </a:bodyPr>
          <a:lstStyle/>
          <a:p>
            <a:r>
              <a:rPr lang="en-US" sz="3400" dirty="0" smtClean="0"/>
              <a:t>Open Energy Channels = Positive Spiral</a:t>
            </a:r>
            <a:endParaRPr lang="en-US" sz="3400" dirty="0"/>
          </a:p>
        </p:txBody>
      </p:sp>
      <p:sp>
        <p:nvSpPr>
          <p:cNvPr id="3" name="Content Placeholder 2"/>
          <p:cNvSpPr>
            <a:spLocks noGrp="1"/>
          </p:cNvSpPr>
          <p:nvPr>
            <p:ph idx="1"/>
          </p:nvPr>
        </p:nvSpPr>
        <p:spPr>
          <a:xfrm>
            <a:off x="457200" y="1524000"/>
            <a:ext cx="5867400" cy="4876800"/>
          </a:xfrm>
        </p:spPr>
        <p:txBody>
          <a:bodyPr>
            <a:normAutofit/>
          </a:bodyPr>
          <a:lstStyle/>
          <a:p>
            <a:r>
              <a:rPr lang="en-US" dirty="0" smtClean="0"/>
              <a:t>You have more energy</a:t>
            </a:r>
          </a:p>
          <a:p>
            <a:r>
              <a:rPr lang="en-US" dirty="0" smtClean="0"/>
              <a:t>You crave less junk food</a:t>
            </a:r>
          </a:p>
          <a:p>
            <a:r>
              <a:rPr lang="en-US" dirty="0" smtClean="0"/>
              <a:t>Life is less stressful</a:t>
            </a:r>
          </a:p>
          <a:p>
            <a:r>
              <a:rPr lang="en-US" dirty="0" smtClean="0"/>
              <a:t>You lose weight easier</a:t>
            </a:r>
          </a:p>
          <a:p>
            <a:r>
              <a:rPr lang="en-US" dirty="0" smtClean="0"/>
              <a:t>You feel happier</a:t>
            </a:r>
          </a:p>
          <a:p>
            <a:r>
              <a:rPr lang="en-US" dirty="0" smtClean="0"/>
              <a:t>Positive momentum develops </a:t>
            </a:r>
            <a:br>
              <a:rPr lang="en-US" dirty="0" smtClean="0"/>
            </a:br>
            <a:r>
              <a:rPr lang="en-US" dirty="0" smtClean="0"/>
              <a:t>in your life</a:t>
            </a:r>
          </a:p>
          <a:p>
            <a:endParaRPr lang="en-US" dirty="0" smtClean="0"/>
          </a:p>
          <a:p>
            <a:endParaRPr lang="en-US" dirty="0"/>
          </a:p>
        </p:txBody>
      </p:sp>
      <p:pic>
        <p:nvPicPr>
          <p:cNvPr id="6" name="Picture 2"/>
          <p:cNvPicPr>
            <a:picLocks noChangeAspect="1" noChangeArrowheads="1"/>
          </p:cNvPicPr>
          <p:nvPr/>
        </p:nvPicPr>
        <p:blipFill>
          <a:blip r:embed="rId2" cstate="print"/>
          <a:srcRect l="2834" t="3418" r="2834" b="3418"/>
          <a:stretch>
            <a:fillRect/>
          </a:stretch>
        </p:blipFill>
        <p:spPr bwMode="auto">
          <a:xfrm>
            <a:off x="6162992" y="1611084"/>
            <a:ext cx="2443979" cy="3527025"/>
          </a:xfrm>
          <a:prstGeom prst="rect">
            <a:avLst/>
          </a:prstGeom>
          <a:ln w="3175">
            <a:solidFill>
              <a:schemeClr val="bg1"/>
            </a:solidFill>
          </a:ln>
          <a:effectLst>
            <a:outerShdw blurRad="101600" sx="99000" sy="99000" algn="ctr" rotWithShape="0">
              <a:prstClr val="black">
                <a:alpha val="67000"/>
              </a:prst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93946"/>
            <a:ext cx="8229600" cy="1143000"/>
          </a:xfrm>
        </p:spPr>
        <p:txBody>
          <a:bodyPr>
            <a:normAutofit fontScale="90000"/>
          </a:bodyPr>
          <a:lstStyle/>
          <a:p>
            <a:r>
              <a:rPr lang="en-AU" dirty="0" smtClean="0"/>
              <a:t/>
            </a:r>
            <a:br>
              <a:rPr lang="en-AU" dirty="0" smtClean="0"/>
            </a:br>
            <a:endParaRPr lang="en-US" dirty="0"/>
          </a:p>
        </p:txBody>
      </p:sp>
      <p:sp>
        <p:nvSpPr>
          <p:cNvPr id="3" name="Content Placeholder 2"/>
          <p:cNvSpPr>
            <a:spLocks noGrp="1"/>
          </p:cNvSpPr>
          <p:nvPr>
            <p:ph idx="1"/>
          </p:nvPr>
        </p:nvSpPr>
        <p:spPr>
          <a:xfrm>
            <a:off x="457200" y="464457"/>
            <a:ext cx="8379244" cy="5936343"/>
          </a:xfrm>
        </p:spPr>
        <p:txBody>
          <a:bodyPr>
            <a:normAutofit/>
          </a:bodyPr>
          <a:lstStyle/>
          <a:p>
            <a:pPr marL="0" indent="0">
              <a:buNone/>
            </a:pPr>
            <a:r>
              <a:rPr lang="en-US" dirty="0"/>
              <a:t>“Studies show that points on the life force meridians have much lower electrical resistance (averaging 10,000 ohms at the center of the point) when compared to the surrounding skin (which averages a much higher 3,000,000 ohms).</a:t>
            </a:r>
            <a:r>
              <a:rPr lang="en-US" dirty="0" smtClean="0"/>
              <a:t> </a:t>
            </a:r>
          </a:p>
          <a:p>
            <a:pPr marL="0" indent="0">
              <a:buNone/>
            </a:pPr>
            <a:r>
              <a:rPr lang="en-US" dirty="0" smtClean="0"/>
              <a:t>Among </a:t>
            </a:r>
            <a:r>
              <a:rPr lang="en-US" dirty="0"/>
              <a:t>other characteristics, acupuncture points propagate acoustic sound better than does the surrounding skin. They also emit small amounts of light and greater amounts of carbon dioxide. When the points are stimulated with a low-frequency current, the body responds by producing </a:t>
            </a:r>
            <a:r>
              <a:rPr lang="en-US" dirty="0" smtClean="0"/>
              <a:t>endorphins and cortisol. </a:t>
            </a:r>
            <a:r>
              <a:rPr lang="en-US" dirty="0"/>
              <a:t>When they are stimulated with a higher-frequency current, the body produces serotonin and norepinephrine. When the surrounding skin receives the same current, these neurochemicals are not produced.”  </a:t>
            </a:r>
            <a:endParaRPr lang="en-US" dirty="0" smtClean="0"/>
          </a:p>
          <a:p>
            <a:pPr marL="0" indent="0">
              <a:buNone/>
            </a:pPr>
            <a:r>
              <a:rPr lang="en-US" dirty="0" smtClean="0"/>
              <a:t>- Dawson Church, PhD, author of </a:t>
            </a:r>
            <a:r>
              <a:rPr lang="en-US" i="1" dirty="0" smtClean="0"/>
              <a:t>The Genie in Your Genes</a:t>
            </a:r>
            <a:endParaRPr lang="en-AU" dirty="0"/>
          </a:p>
          <a:p>
            <a:endParaRPr lang="en-US" dirty="0"/>
          </a:p>
        </p:txBody>
      </p:sp>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1183742766"/>
      </p:ext>
    </p:extLst>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 Moves With Mind</a:t>
            </a:r>
            <a:endParaRPr lang="en-US" dirty="0"/>
          </a:p>
        </p:txBody>
      </p:sp>
      <p:sp>
        <p:nvSpPr>
          <p:cNvPr id="3" name="Content Placeholder 2"/>
          <p:cNvSpPr>
            <a:spLocks noGrp="1"/>
          </p:cNvSpPr>
          <p:nvPr>
            <p:ph idx="1"/>
          </p:nvPr>
        </p:nvSpPr>
        <p:spPr>
          <a:xfrm>
            <a:off x="457199" y="1428819"/>
            <a:ext cx="8326332" cy="4971981"/>
          </a:xfrm>
        </p:spPr>
        <p:txBody>
          <a:bodyPr/>
          <a:lstStyle/>
          <a:p>
            <a:r>
              <a:rPr lang="en-US" dirty="0" smtClean="0"/>
              <a:t>You can use visualization to open up your energy channels</a:t>
            </a:r>
          </a:p>
          <a:p>
            <a:r>
              <a:rPr lang="en-US" dirty="0" smtClean="0"/>
              <a:t>White Light Meditation</a:t>
            </a:r>
            <a:endParaRPr lang="en-US" dirty="0"/>
          </a:p>
        </p:txBody>
      </p:sp>
      <p:pic>
        <p:nvPicPr>
          <p:cNvPr id="5" name="Picture 4"/>
          <p:cNvPicPr>
            <a:picLocks noChangeAspect="1"/>
          </p:cNvPicPr>
          <p:nvPr/>
        </p:nvPicPr>
        <p:blipFill>
          <a:blip r:embed="rId2" cstate="print"/>
          <a:stretch>
            <a:fillRect/>
          </a:stretch>
        </p:blipFill>
        <p:spPr>
          <a:xfrm>
            <a:off x="2394306" y="3095774"/>
            <a:ext cx="4466820" cy="2976019"/>
          </a:xfrm>
          <a:prstGeom prst="rect">
            <a:avLst/>
          </a:prstGeom>
          <a:ln>
            <a:solidFill>
              <a:schemeClr val="bg1">
                <a:lumMod val="85000"/>
              </a:schemeClr>
            </a:solidFill>
          </a:ln>
        </p:spPr>
      </p:pic>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329373095"/>
      </p:ext>
    </p:extLst>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Visualization Changes </a:t>
            </a:r>
            <a:br>
              <a:rPr lang="en-US" dirty="0" smtClean="0"/>
            </a:br>
            <a:r>
              <a:rPr lang="en-US" dirty="0" smtClean="0"/>
              <a:t>Dysfunctional Beliefs</a:t>
            </a:r>
            <a:endParaRPr lang="en-US" dirty="0"/>
          </a:p>
        </p:txBody>
      </p:sp>
      <p:sp>
        <p:nvSpPr>
          <p:cNvPr id="3" name="Content Placeholder 2"/>
          <p:cNvSpPr>
            <a:spLocks noGrp="1"/>
          </p:cNvSpPr>
          <p:nvPr>
            <p:ph idx="1"/>
          </p:nvPr>
        </p:nvSpPr>
        <p:spPr/>
        <p:txBody>
          <a:bodyPr/>
          <a:lstStyle/>
          <a:p>
            <a:r>
              <a:rPr lang="en-US" dirty="0" smtClean="0"/>
              <a:t>Change your beliefs &amp; you change your entire emotional state</a:t>
            </a:r>
          </a:p>
          <a:p>
            <a:r>
              <a:rPr lang="en-US" dirty="0" smtClean="0"/>
              <a:t>Imagine every cell of your body saying repeating the desired belief</a:t>
            </a:r>
            <a:endParaRPr lang="en-US" dirty="0"/>
          </a:p>
        </p:txBody>
      </p:sp>
      <p:pic>
        <p:nvPicPr>
          <p:cNvPr id="5" name="Picture 4"/>
          <p:cNvPicPr>
            <a:picLocks noChangeAspect="1"/>
          </p:cNvPicPr>
          <p:nvPr/>
        </p:nvPicPr>
        <p:blipFill>
          <a:blip r:embed="rId2" cstate="print"/>
          <a:stretch>
            <a:fillRect/>
          </a:stretch>
        </p:blipFill>
        <p:spPr>
          <a:xfrm>
            <a:off x="6581585" y="1924875"/>
            <a:ext cx="1890497" cy="3331911"/>
          </a:xfrm>
          <a:prstGeom prst="rect">
            <a:avLst/>
          </a:prstGeom>
          <a:ln>
            <a:solidFill>
              <a:schemeClr val="bg1">
                <a:lumMod val="75000"/>
              </a:schemeClr>
            </a:solidFill>
          </a:ln>
        </p:spPr>
      </p:pic>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2344042127"/>
      </p:ext>
    </p:extLst>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Weight Loss Is Easy </a:t>
            </a:r>
            <a:br>
              <a:rPr lang="en-US" dirty="0" smtClean="0"/>
            </a:br>
            <a:r>
              <a:rPr lang="en-US" dirty="0" smtClean="0"/>
              <a:t>When Your Body Wants To Be Thin </a:t>
            </a:r>
            <a:endParaRPr lang="en-US" dirty="0"/>
          </a:p>
        </p:txBody>
      </p:sp>
      <p:sp>
        <p:nvSpPr>
          <p:cNvPr id="3" name="Content Placeholder 2"/>
          <p:cNvSpPr>
            <a:spLocks noGrp="1"/>
          </p:cNvSpPr>
          <p:nvPr>
            <p:ph idx="1"/>
          </p:nvPr>
        </p:nvSpPr>
        <p:spPr/>
        <p:txBody>
          <a:bodyPr/>
          <a:lstStyle/>
          <a:p>
            <a:r>
              <a:rPr lang="en-US" dirty="0" smtClean="0"/>
              <a:t>Old weight loss paradigm</a:t>
            </a:r>
            <a:r>
              <a:rPr lang="en-US" dirty="0" smtClean="0"/>
              <a:t> </a:t>
            </a:r>
            <a:r>
              <a:rPr lang="en-US" dirty="0" smtClean="0"/>
              <a:t>=</a:t>
            </a:r>
            <a:r>
              <a:rPr lang="en-US" dirty="0" smtClean="0"/>
              <a:t> </a:t>
            </a:r>
            <a:r>
              <a:rPr lang="en-US" dirty="0" smtClean="0"/>
              <a:t>like trying to walk through a sliding glass door</a:t>
            </a:r>
          </a:p>
          <a:p>
            <a:r>
              <a:rPr lang="en-US" dirty="0" smtClean="0"/>
              <a:t>Turning off your FAT programs</a:t>
            </a:r>
            <a:r>
              <a:rPr lang="en-US" dirty="0" smtClean="0"/>
              <a:t> = opening </a:t>
            </a:r>
            <a:r>
              <a:rPr lang="en-US" dirty="0" smtClean="0"/>
              <a:t>the invisible sliding glass door</a:t>
            </a:r>
          </a:p>
          <a:p>
            <a:r>
              <a:rPr lang="en-US" dirty="0" smtClean="0"/>
              <a:t>Imagine every cell of your body repeating the words – “Weight Loss is easy, effortless</a:t>
            </a:r>
            <a:r>
              <a:rPr lang="en-US" dirty="0" smtClean="0"/>
              <a:t> &amp; </a:t>
            </a:r>
            <a:r>
              <a:rPr lang="en-US" dirty="0" smtClean="0"/>
              <a:t>automatic”</a:t>
            </a:r>
            <a:endParaRPr lang="en-US" dirty="0"/>
          </a:p>
        </p:txBody>
      </p:sp>
      <p:pic>
        <p:nvPicPr>
          <p:cNvPr id="5" name="Picture 4"/>
          <p:cNvPicPr>
            <a:picLocks noChangeAspect="1"/>
          </p:cNvPicPr>
          <p:nvPr/>
        </p:nvPicPr>
        <p:blipFill>
          <a:blip r:embed="rId2" cstate="print"/>
          <a:stretch>
            <a:fillRect/>
          </a:stretch>
        </p:blipFill>
        <p:spPr>
          <a:xfrm>
            <a:off x="6384802" y="1903452"/>
            <a:ext cx="2693058" cy="1541184"/>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1726655379"/>
      </p:ext>
    </p:extLst>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7"/>
            <a:ext cx="8259417" cy="1285805"/>
          </a:xfrm>
        </p:spPr>
        <p:txBody>
          <a:bodyPr>
            <a:normAutofit/>
          </a:bodyPr>
          <a:lstStyle/>
          <a:p>
            <a:r>
              <a:rPr lang="en-US" dirty="0" smtClean="0"/>
              <a:t>When You Visualize, </a:t>
            </a:r>
            <a:br>
              <a:rPr lang="en-US" dirty="0" smtClean="0"/>
            </a:br>
            <a:r>
              <a:rPr lang="en-US" dirty="0" smtClean="0"/>
              <a:t>You Strengthen Intuition</a:t>
            </a:r>
            <a:endParaRPr lang="en-US" dirty="0"/>
          </a:p>
        </p:txBody>
      </p:sp>
      <p:sp>
        <p:nvSpPr>
          <p:cNvPr id="3" name="Content Placeholder 2"/>
          <p:cNvSpPr>
            <a:spLocks noGrp="1"/>
          </p:cNvSpPr>
          <p:nvPr>
            <p:ph idx="1"/>
          </p:nvPr>
        </p:nvSpPr>
        <p:spPr>
          <a:xfrm>
            <a:off x="457200" y="1752600"/>
            <a:ext cx="5377070" cy="4648200"/>
          </a:xfrm>
        </p:spPr>
        <p:txBody>
          <a:bodyPr>
            <a:normAutofit/>
          </a:bodyPr>
          <a:lstStyle/>
          <a:p>
            <a:r>
              <a:rPr lang="en-US" dirty="0" smtClean="0"/>
              <a:t>Muscle that gets stronger and stronger with use </a:t>
            </a:r>
          </a:p>
          <a:p>
            <a:r>
              <a:rPr lang="en-US" dirty="0" smtClean="0"/>
              <a:t>But, we haven’t used it since we were kids…  </a:t>
            </a:r>
          </a:p>
          <a:p>
            <a:r>
              <a:rPr lang="en-US" dirty="0" smtClean="0"/>
              <a:t>Meditation/visualization – A path for strengthening intuition</a:t>
            </a:r>
          </a:p>
          <a:p>
            <a:r>
              <a:rPr lang="en-US" dirty="0" smtClean="0"/>
              <a:t>Will make you feel safer than anything else in the world </a:t>
            </a:r>
          </a:p>
          <a:p>
            <a:endParaRPr lang="en-US" dirty="0"/>
          </a:p>
        </p:txBody>
      </p:sp>
      <p:pic>
        <p:nvPicPr>
          <p:cNvPr id="82946" name="Picture 2"/>
          <p:cNvPicPr>
            <a:picLocks noGrp="1" noChangeAspect="1" noChangeArrowheads="1"/>
          </p:cNvPicPr>
          <p:nvPr>
            <p:ph type="pic" sz="quarter" idx="10"/>
          </p:nvPr>
        </p:nvPicPr>
        <p:blipFill>
          <a:blip r:embed="rId2" cstate="print"/>
          <a:srcRect l="8386" r="8386"/>
          <a:stretch>
            <a:fillRect/>
          </a:stretch>
        </p:blipFill>
        <p:spPr bwMode="auto">
          <a:xfrm>
            <a:off x="6055265" y="1831980"/>
            <a:ext cx="2763815" cy="2361869"/>
          </a:xfrm>
          <a:prstGeom prst="rect">
            <a:avLst/>
          </a:prstGeom>
          <a:ln w="6350">
            <a:solidFill>
              <a:schemeClr val="bg1"/>
            </a:solidFill>
          </a:ln>
          <a:effectLst>
            <a:outerShdw blurRad="101600" sx="99000" sy="99000" algn="ctr" rotWithShape="0">
              <a:prstClr val="black">
                <a:alpha val="67000"/>
              </a:prstClr>
            </a:outerShdw>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Manifest The Life Of Your Dreams</a:t>
            </a:r>
            <a:endParaRPr lang="en-US" dirty="0"/>
          </a:p>
        </p:txBody>
      </p:sp>
      <p:sp>
        <p:nvSpPr>
          <p:cNvPr id="3" name="Content Placeholder 2"/>
          <p:cNvSpPr>
            <a:spLocks noGrp="1"/>
          </p:cNvSpPr>
          <p:nvPr>
            <p:ph idx="1"/>
          </p:nvPr>
        </p:nvSpPr>
        <p:spPr>
          <a:xfrm>
            <a:off x="457200" y="1494971"/>
            <a:ext cx="5867400" cy="4905829"/>
          </a:xfrm>
        </p:spPr>
        <p:txBody>
          <a:bodyPr>
            <a:normAutofit/>
          </a:bodyPr>
          <a:lstStyle/>
          <a:p>
            <a:r>
              <a:rPr lang="en-US" dirty="0" smtClean="0"/>
              <a:t>Mind: manifesting device </a:t>
            </a:r>
          </a:p>
          <a:p>
            <a:r>
              <a:rPr lang="en-US" dirty="0" smtClean="0"/>
              <a:t>Tool to really create our world </a:t>
            </a:r>
          </a:p>
          <a:p>
            <a:r>
              <a:rPr lang="en-US" dirty="0" smtClean="0"/>
              <a:t>If you visualize what you want to happen, it will happen </a:t>
            </a:r>
          </a:p>
          <a:p>
            <a:r>
              <a:rPr lang="en-US" dirty="0" smtClean="0"/>
              <a:t>My own experience </a:t>
            </a:r>
            <a:r>
              <a:rPr lang="en-US" dirty="0" err="1" smtClean="0"/>
              <a:t>w</a:t>
            </a:r>
            <a:r>
              <a:rPr lang="en-US" dirty="0" smtClean="0"/>
              <a:t>/ visualizing my ideal life</a:t>
            </a:r>
          </a:p>
          <a:p>
            <a:r>
              <a:rPr lang="en-US" dirty="0" smtClean="0"/>
              <a:t>Abundance Visualization – Ocean of Abundance</a:t>
            </a:r>
          </a:p>
        </p:txBody>
      </p:sp>
      <p:pic>
        <p:nvPicPr>
          <p:cNvPr id="53251" name="Picture 3"/>
          <p:cNvPicPr>
            <a:picLocks noGrp="1" noChangeAspect="1" noChangeArrowheads="1"/>
          </p:cNvPicPr>
          <p:nvPr>
            <p:ph type="pic" sz="quarter" idx="10"/>
          </p:nvPr>
        </p:nvPicPr>
        <p:blipFill>
          <a:blip r:embed="rId2" cstate="print"/>
          <a:srcRect t="14758" b="14758"/>
          <a:stretch>
            <a:fillRect/>
          </a:stretch>
        </p:blipFill>
        <p:spPr bwMode="auto">
          <a:xfrm>
            <a:off x="6286416" y="1831980"/>
            <a:ext cx="2691400" cy="2771992"/>
          </a:xfrm>
          <a:prstGeom prst="rect">
            <a:avLst/>
          </a:prstGeom>
          <a:ln w="6350">
            <a:solidFill>
              <a:schemeClr val="bg1"/>
            </a:solidFill>
          </a:ln>
          <a:effectLst>
            <a:outerShdw blurRad="101600" sx="99000" sy="99000" algn="ctr" rotWithShape="0">
              <a:prstClr val="black">
                <a:alpha val="67000"/>
              </a:prst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Week’s Action Steps</a:t>
            </a:r>
            <a:endParaRPr lang="en-US" dirty="0"/>
          </a:p>
        </p:txBody>
      </p:sp>
      <p:sp>
        <p:nvSpPr>
          <p:cNvPr id="3" name="Content Placeholder 2"/>
          <p:cNvSpPr>
            <a:spLocks noGrp="1"/>
          </p:cNvSpPr>
          <p:nvPr>
            <p:ph idx="1"/>
          </p:nvPr>
        </p:nvSpPr>
        <p:spPr/>
        <p:txBody>
          <a:bodyPr>
            <a:normAutofit/>
          </a:bodyPr>
          <a:lstStyle/>
          <a:p>
            <a:r>
              <a:rPr lang="en-US" dirty="0" smtClean="0"/>
              <a:t>This week’s morning visualization: </a:t>
            </a:r>
            <a:r>
              <a:rPr lang="en-US" b="1" dirty="0" smtClean="0"/>
              <a:t>Abundance Visualization</a:t>
            </a:r>
          </a:p>
          <a:p>
            <a:r>
              <a:rPr lang="en-US" dirty="0" smtClean="0"/>
              <a:t>Do mid-afternoon visualization </a:t>
            </a:r>
          </a:p>
          <a:p>
            <a:r>
              <a:rPr lang="en-US" dirty="0" smtClean="0"/>
              <a:t>Do evening visualization each night before bed </a:t>
            </a:r>
          </a:p>
          <a:p>
            <a:pPr>
              <a:buNone/>
            </a:pPr>
            <a:endParaRPr lang="en-US" dirty="0" smtClean="0"/>
          </a:p>
          <a:p>
            <a:endParaRPr lang="en-US" dirty="0"/>
          </a:p>
        </p:txBody>
      </p:sp>
      <p:pic>
        <p:nvPicPr>
          <p:cNvPr id="63490" name="Picture 2"/>
          <p:cNvPicPr>
            <a:picLocks noGrp="1" noChangeAspect="1" noChangeArrowheads="1"/>
          </p:cNvPicPr>
          <p:nvPr>
            <p:ph type="pic" sz="quarter" idx="10"/>
          </p:nvPr>
        </p:nvPicPr>
        <p:blipFill>
          <a:blip r:embed="rId2" cstate="print"/>
          <a:srcRect l="6013" r="6013"/>
          <a:stretch>
            <a:fillRect/>
          </a:stretch>
        </p:blipFill>
        <p:spPr bwMode="auto">
          <a:xfrm>
            <a:off x="6333848" y="1818750"/>
            <a:ext cx="2524916" cy="2176652"/>
          </a:xfrm>
          <a:prstGeom prst="rect">
            <a:avLst/>
          </a:prstGeom>
          <a:ln w="6350">
            <a:solidFill>
              <a:schemeClr val="bg1"/>
            </a:solidFill>
          </a:ln>
          <a:effectLst>
            <a:outerShdw blurRad="101600" sx="99000" sy="99000" algn="ctr" rotWithShape="0">
              <a:prstClr val="black">
                <a:alpha val="67000"/>
              </a:prst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Ongoing Steps</a:t>
            </a:r>
            <a:endParaRPr lang="en-US" dirty="0"/>
          </a:p>
        </p:txBody>
      </p:sp>
      <p:sp>
        <p:nvSpPr>
          <p:cNvPr id="3" name="Content Placeholder 2"/>
          <p:cNvSpPr>
            <a:spLocks noGrp="1"/>
          </p:cNvSpPr>
          <p:nvPr>
            <p:ph idx="1"/>
          </p:nvPr>
        </p:nvSpPr>
        <p:spPr>
          <a:xfrm>
            <a:off x="457199" y="1289333"/>
            <a:ext cx="8316424" cy="5111468"/>
          </a:xfrm>
        </p:spPr>
        <p:txBody>
          <a:bodyPr>
            <a:normAutofit fontScale="62500" lnSpcReduction="20000"/>
          </a:bodyPr>
          <a:lstStyle/>
          <a:p>
            <a:r>
              <a:rPr lang="en-US" sz="2880" dirty="0" smtClean="0"/>
              <a:t>Drink 2 glasses of water w/lemon or apple cider vinegar, and </a:t>
            </a:r>
            <a:r>
              <a:rPr lang="en-US" sz="2880" dirty="0" err="1" smtClean="0"/>
              <a:t>probiotic</a:t>
            </a:r>
            <a:r>
              <a:rPr lang="en-US" sz="2880" dirty="0" smtClean="0"/>
              <a:t>.</a:t>
            </a:r>
          </a:p>
          <a:p>
            <a:r>
              <a:rPr lang="en-US" sz="2880" dirty="0" smtClean="0"/>
              <a:t>Drink a green juice, upon rising or in late afternoon.</a:t>
            </a:r>
          </a:p>
          <a:p>
            <a:r>
              <a:rPr lang="en-US" sz="2880" dirty="0" smtClean="0"/>
              <a:t>Eat a great blood sugar balancing breakfast</a:t>
            </a:r>
          </a:p>
          <a:p>
            <a:r>
              <a:rPr lang="en-US" sz="2880" dirty="0" smtClean="0"/>
              <a:t>Take additional </a:t>
            </a:r>
            <a:r>
              <a:rPr lang="en-US" sz="2880" dirty="0" err="1" smtClean="0"/>
              <a:t>probiotic</a:t>
            </a:r>
            <a:r>
              <a:rPr lang="en-US" sz="2880" dirty="0" smtClean="0"/>
              <a:t> supplement &amp; digestive enzymes with meals.</a:t>
            </a:r>
          </a:p>
          <a:p>
            <a:r>
              <a:rPr lang="en-US" sz="2880" dirty="0" smtClean="0"/>
              <a:t>Eat frequent Gabriel Method friendly meals during the day, have an early dinner</a:t>
            </a:r>
          </a:p>
          <a:p>
            <a:r>
              <a:rPr lang="en-US" sz="2880" dirty="0" smtClean="0"/>
              <a:t>Daily: Take an afternoon stress reduction break/ visualization</a:t>
            </a:r>
          </a:p>
          <a:p>
            <a:r>
              <a:rPr lang="en-US" sz="2880" dirty="0" smtClean="0"/>
              <a:t>1 or more times per week: Fit in a yoga, tai chi or meditation class</a:t>
            </a:r>
          </a:p>
          <a:p>
            <a:r>
              <a:rPr lang="en-US" sz="2880" dirty="0" smtClean="0"/>
              <a:t>Try 10 </a:t>
            </a:r>
            <a:r>
              <a:rPr lang="en-US" sz="2880" dirty="0" err="1" smtClean="0"/>
              <a:t>mins</a:t>
            </a:r>
            <a:r>
              <a:rPr lang="en-US" sz="2880" dirty="0" smtClean="0"/>
              <a:t>. of Get Thin or Get Eaten exercises 2-3 times per week</a:t>
            </a:r>
          </a:p>
          <a:p>
            <a:r>
              <a:rPr lang="en-US" sz="2880" dirty="0" smtClean="0"/>
              <a:t>Drink a glass of water before each meal</a:t>
            </a:r>
          </a:p>
          <a:p>
            <a:r>
              <a:rPr lang="en-US" sz="2880" dirty="0" smtClean="0"/>
              <a:t>Listen to evening visualization</a:t>
            </a: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2" name="Picture 11"/>
          <p:cNvPicPr>
            <a:picLocks noGrp="1" noChangeAspect="1" noChangeArrowheads="1"/>
          </p:cNvPicPr>
          <p:nvPr/>
        </p:nvPicPr>
        <p:blipFill>
          <a:blip r:embed="rId2" cstate="print"/>
          <a:srcRect t="1718" b="1718"/>
          <a:stretch>
            <a:fillRect/>
          </a:stretch>
        </p:blipFill>
        <p:spPr bwMode="auto">
          <a:xfrm>
            <a:off x="762000" y="1371600"/>
            <a:ext cx="7686907" cy="3352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6530</TotalTime>
  <Words>1236</Words>
  <Application>Microsoft Office PowerPoint</Application>
  <PresentationFormat>On-screen Show (4:3)</PresentationFormat>
  <Paragraphs>164</Paragraphs>
  <Slides>35</Slides>
  <Notes>0</Notes>
  <HiddenSlides>0</HiddenSlides>
  <MMClips>0</MMClips>
  <ScaleCrop>false</ScaleCrop>
  <HeadingPairs>
    <vt:vector size="4" baseType="variant">
      <vt:variant>
        <vt:lpstr>Design Template</vt:lpstr>
      </vt:variant>
      <vt:variant>
        <vt:i4>1</vt:i4>
      </vt:variant>
      <vt:variant>
        <vt:lpstr>Slide Titles</vt:lpstr>
      </vt:variant>
      <vt:variant>
        <vt:i4>35</vt:i4>
      </vt:variant>
    </vt:vector>
  </HeadingPairs>
  <TitlesOfParts>
    <vt:vector size="36" baseType="lpstr">
      <vt:lpstr>Office Theme</vt:lpstr>
      <vt:lpstr>Slide 1</vt:lpstr>
      <vt:lpstr>Core Lessons with Jon Week 5: Understanding the Mind-Body Connection</vt:lpstr>
      <vt:lpstr>Visualization &amp; Weight Loss </vt:lpstr>
      <vt:lpstr>More Ways to Use  Visualization for Weight Loss</vt:lpstr>
      <vt:lpstr>Eliminate Junk Food Cravings </vt:lpstr>
      <vt:lpstr>Create Positive Habits </vt:lpstr>
      <vt:lpstr>We are All Computer Programmers</vt:lpstr>
      <vt:lpstr>Language of Your Brain</vt:lpstr>
      <vt:lpstr>Brain Cells &amp; Habits</vt:lpstr>
      <vt:lpstr>Brain Cells Are Like People</vt:lpstr>
      <vt:lpstr>We’re Constantly Creating Paths</vt:lpstr>
      <vt:lpstr>Visualization Is Like a Bull Dozer</vt:lpstr>
      <vt:lpstr>Imagine Any Habit…</vt:lpstr>
      <vt:lpstr>Use Visualization to Open Your Energy Channels </vt:lpstr>
      <vt:lpstr>Life Force Energy </vt:lpstr>
      <vt:lpstr>Understanding Your Energy </vt:lpstr>
      <vt:lpstr>Energy Channels </vt:lpstr>
      <vt:lpstr>Energy Channels </vt:lpstr>
      <vt:lpstr>Blocked Energy Channels </vt:lpstr>
      <vt:lpstr>Vicious Cycle </vt:lpstr>
      <vt:lpstr>Blocked Energy Channels</vt:lpstr>
      <vt:lpstr>What Blocks Channels? </vt:lpstr>
      <vt:lpstr>Slide 23</vt:lpstr>
      <vt:lpstr>Slide 24</vt:lpstr>
      <vt:lpstr>Negative Spiral </vt:lpstr>
      <vt:lpstr>Open Energy Channels = Positive Spiral</vt:lpstr>
      <vt:lpstr> </vt:lpstr>
      <vt:lpstr>Energy Moves With Mind</vt:lpstr>
      <vt:lpstr>Visualization Changes  Dysfunctional Beliefs</vt:lpstr>
      <vt:lpstr>Weight Loss Is Easy  When Your Body Wants To Be Thin </vt:lpstr>
      <vt:lpstr>When You Visualize,  You Strengthen Intuition</vt:lpstr>
      <vt:lpstr>Manifest The Life Of Your Dreams</vt:lpstr>
      <vt:lpstr>This Week’s Action Steps</vt:lpstr>
      <vt:lpstr>Ongoing Steps</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stripe</dc:creator>
  <cp:lastModifiedBy>Sherri Kronfeld</cp:lastModifiedBy>
  <cp:revision>243</cp:revision>
  <cp:lastPrinted>2014-02-23T00:26:31Z</cp:lastPrinted>
  <dcterms:created xsi:type="dcterms:W3CDTF">2014-02-24T20:11:18Z</dcterms:created>
  <dcterms:modified xsi:type="dcterms:W3CDTF">2014-02-24T20:19:39Z</dcterms:modified>
</cp:coreProperties>
</file>